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B1DCD-EF73-11B7-FF5C-C4B380E145B5}" v="41" dt="2026-06-16T16:03:09.930"/>
    <p1510:client id="{9DB36CAF-EED1-864D-647F-F4B6618E8709}" v="65" dt="2026-06-16T16:16:29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2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0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5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3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6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0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42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8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5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4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9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5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9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4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622" y="262466"/>
            <a:ext cx="3604547" cy="1222322"/>
          </a:xfrm>
        </p:spPr>
        <p:txBody>
          <a:bodyPr/>
          <a:lstStyle/>
          <a:p>
            <a:r>
              <a:rPr lang="en-US"/>
              <a:t>How To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9474" y="5652269"/>
            <a:ext cx="5551881" cy="936679"/>
          </a:xfrm>
        </p:spPr>
        <p:txBody>
          <a:bodyPr>
            <a:normAutofit fontScale="85000" lnSpcReduction="10000"/>
          </a:bodyPr>
          <a:lstStyle/>
          <a:p>
            <a:r>
              <a:rPr lang="en-US" sz="7200">
                <a:solidFill>
                  <a:srgbClr val="EBEBEB"/>
                </a:solidFill>
              </a:rPr>
              <a:t>Ask For Help</a:t>
            </a:r>
            <a:endParaRPr lang="en-US" sz="7200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6854-AD78-B8FE-25A2-083FB5E5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for a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6E8D9-6F7F-ADFD-A2AE-6ACB847C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72708"/>
            <a:ext cx="5417278" cy="4275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Scenario: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>
                <a:ea typeface="+mj-lt"/>
                <a:cs typeface="+mj-lt"/>
              </a:rPr>
              <a:t>An employee is working on a website update and encounters a problem connecting to a database.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Poor Request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The website is broken. What should I do?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This requires the other person to investigate everything</a:t>
            </a:r>
            <a:endParaRPr lang="en-US"/>
          </a:p>
        </p:txBody>
      </p:sp>
      <p:pic>
        <p:nvPicPr>
          <p:cNvPr id="4" name="Picture 3" descr="A cat in a paper roll and you can only see it's face, meme says &quot;Uh hello, anyone?  Help?!&quot;">
            <a:extLst>
              <a:ext uri="{FF2B5EF4-FFF2-40B4-BE49-F238E27FC236}">
                <a16:creationId xmlns:a16="http://schemas.microsoft.com/office/drawing/2014/main" id="{A7205D6E-D6FB-E63A-52AF-4C9CBDAD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18" y="1967632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2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1D8AD-3EEB-B170-52C6-2D6D1209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for a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2A46-AA95-B408-57CD-9EEEF45B2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/>
          </a:p>
          <a:p>
            <a:pPr marL="0" indent="0">
              <a:buClr>
                <a:srgbClr val="8AD0D6"/>
              </a:buClr>
              <a:buNone/>
            </a:pPr>
            <a:r>
              <a:rPr lang="en-US">
                <a:ea typeface="+mj-lt"/>
                <a:cs typeface="+mj-lt"/>
              </a:rPr>
              <a:t>Hi Betty,</a:t>
            </a:r>
            <a:endParaRPr lang="en-US"/>
          </a:p>
          <a:p>
            <a:pPr marL="0" indent="0">
              <a:buClr>
                <a:srgbClr val="8AD0D6"/>
              </a:buClr>
              <a:buNone/>
            </a:pPr>
            <a:r>
              <a:rPr lang="en-US" dirty="0">
                <a:ea typeface="+mj-lt"/>
                <a:cs typeface="+mj-lt"/>
              </a:rPr>
              <a:t>I'm currently working on the customer portal update and am trying to connect the application to the new database server.</a:t>
            </a:r>
            <a:endParaRPr lang="en-US" dirty="0"/>
          </a:p>
          <a:p>
            <a:pPr marL="0" indent="0">
              <a:buClr>
                <a:srgbClr val="8AD0D6"/>
              </a:buClr>
              <a:buNone/>
            </a:pPr>
            <a:r>
              <a:rPr lang="en-US">
                <a:ea typeface="+mj-lt"/>
                <a:cs typeface="+mj-lt"/>
              </a:rPr>
              <a:t>I reviewed the deployment documentation and verified that the connection string matches the project requirements. I also tested the database credentials provided in the setup guide.</a:t>
            </a:r>
            <a:endParaRPr lang="en-US"/>
          </a:p>
          <a:p>
            <a:pPr marL="0" indent="0">
              <a:buClr>
                <a:srgbClr val="8AD0D6"/>
              </a:buClr>
              <a:buNone/>
            </a:pPr>
            <a:r>
              <a:rPr lang="en-US" dirty="0">
                <a:ea typeface="+mj-lt"/>
                <a:cs typeface="+mj-lt"/>
              </a:rPr>
              <a:t>The application starts successfully, but I receive a connection timeout whenever it attempts to retrieve customer data.</a:t>
            </a:r>
            <a:endParaRPr lang="en-US" dirty="0"/>
          </a:p>
          <a:p>
            <a:pPr marL="0" indent="0">
              <a:buClr>
                <a:srgbClr val="8AD0D6"/>
              </a:buClr>
              <a:buNone/>
            </a:pPr>
            <a:r>
              <a:rPr lang="en-US" dirty="0">
                <a:ea typeface="+mj-lt"/>
                <a:cs typeface="+mj-lt"/>
              </a:rPr>
              <a:t>Before I continue troubleshooting, can you confirm whether there are any firewall or network configuration steps required for development environments?</a:t>
            </a:r>
            <a:endParaRPr lang="en-US" dirty="0"/>
          </a:p>
          <a:p>
            <a:pPr marL="0" indent="0">
              <a:buClr>
                <a:srgbClr val="8AD0D6"/>
              </a:buClr>
              <a:buNone/>
            </a:pPr>
            <a:r>
              <a:rPr lang="en-US">
                <a:ea typeface="+mj-lt"/>
                <a:cs typeface="+mj-lt"/>
              </a:rPr>
              <a:t>Thank you</a:t>
            </a:r>
            <a:endParaRPr lang="en-US"/>
          </a:p>
          <a:p>
            <a:pPr>
              <a:buClr>
                <a:srgbClr val="8AD0D6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40E9-27DF-3F2B-F210-95234365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Common Mistakes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43B2B-1307-D344-9517-EA9ED1CC0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759" y="1712024"/>
            <a:ext cx="6058963" cy="42756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j-lt"/>
                <a:cs typeface="+mj-lt"/>
              </a:rPr>
              <a:t>Avoid: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"It doesn't work."</a:t>
            </a:r>
          </a:p>
          <a:p>
            <a:pPr lvl="2">
              <a:buClr>
                <a:srgbClr val="8AD0D6"/>
              </a:buClr>
              <a:buFont typeface="Wingdings" charset="2"/>
              <a:buChar char="§"/>
            </a:pPr>
            <a:r>
              <a:rPr lang="en-US">
                <a:ea typeface="+mj-lt"/>
                <a:cs typeface="+mj-lt"/>
              </a:rPr>
              <a:t>Explain what happened instead.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Asking Multiple Unrelated Questions</a:t>
            </a:r>
          </a:p>
          <a:p>
            <a:pPr lvl="2">
              <a:buClr>
                <a:srgbClr val="8AD0D6"/>
              </a:buClr>
              <a:buFont typeface="Wingdings" charset="2"/>
              <a:buChar char="§"/>
            </a:pPr>
            <a:r>
              <a:rPr lang="en-US">
                <a:ea typeface="+mj-lt"/>
                <a:cs typeface="+mj-lt"/>
              </a:rPr>
              <a:t>Focus on the most important issue first.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Waiting Too Long</a:t>
            </a:r>
          </a:p>
          <a:p>
            <a:pPr lvl="2">
              <a:buClr>
                <a:srgbClr val="8AD0D6"/>
              </a:buClr>
              <a:buFont typeface="Wingdings" charset="2"/>
              <a:buChar char="§"/>
            </a:pPr>
            <a:r>
              <a:rPr lang="en-US">
                <a:ea typeface="+mj-lt"/>
                <a:cs typeface="+mj-lt"/>
              </a:rPr>
              <a:t>Small problems become larger problems.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Hiding What You Tried</a:t>
            </a:r>
          </a:p>
          <a:p>
            <a:pPr lvl="2">
              <a:buClr>
                <a:srgbClr val="8AD0D6"/>
              </a:buClr>
              <a:buFont typeface="Wingdings" charset="2"/>
              <a:buChar char="§"/>
            </a:pPr>
            <a:r>
              <a:rPr lang="en-US">
                <a:ea typeface="+mj-lt"/>
                <a:cs typeface="+mj-lt"/>
              </a:rPr>
              <a:t>Sharing your attempts helps others avoid repeating steps.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Asking for the Entire Solution</a:t>
            </a:r>
          </a:p>
          <a:p>
            <a:pPr lvl="2">
              <a:buClr>
                <a:srgbClr val="8AD0D6"/>
              </a:buClr>
              <a:buFont typeface="Wingdings" charset="2"/>
              <a:buChar char="§"/>
            </a:pPr>
            <a:r>
              <a:rPr lang="en-US">
                <a:ea typeface="+mj-lt"/>
                <a:cs typeface="+mj-lt"/>
              </a:rPr>
              <a:t>Ask for guidance, not for someone else to complete the work.</a:t>
            </a:r>
            <a:endParaRPr lang="en-US"/>
          </a:p>
          <a:p>
            <a:pPr>
              <a:buClr>
                <a:srgbClr val="8AD0D6"/>
              </a:buClr>
            </a:pPr>
            <a:endParaRPr lang="en-US"/>
          </a:p>
        </p:txBody>
      </p:sp>
      <p:pic>
        <p:nvPicPr>
          <p:cNvPr id="4" name="Picture 3" descr="Memes of Husky dog with narrowed eyes that says &quot;When someone replies to email asking for information that was in the original email&quot;">
            <a:extLst>
              <a:ext uri="{FF2B5EF4-FFF2-40B4-BE49-F238E27FC236}">
                <a16:creationId xmlns:a16="http://schemas.microsoft.com/office/drawing/2014/main" id="{B1F2F001-89DE-C3CF-080B-7646CD55D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42" y="1714026"/>
            <a:ext cx="5320966" cy="39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07DA-E868-438D-C645-3E09D16E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Following Up After Receiving Help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87BB1-178A-E95E-90A9-8EE66475A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Acknowledge the Help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Thank the person for their time.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Apply the Advice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Attempt the suggested solution.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Report Results or follow up if needed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If appropriate, explain whether the suggestion worked.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Example: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Thank you for the recommendation. Updating the connection settings resolved the issue and the application is now communicating with the database correctly.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7BB4-86C8-EDB1-22AB-76542760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Why People Avoid Asking for Help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DC927-EE75-D915-341D-A4F168D3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j-lt"/>
                <a:cs typeface="+mj-lt"/>
              </a:rPr>
              <a:t>Many people wait too long to ask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/>
              <a:t>Worries about asking could include: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Don't want to look inexperienced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Think they should already know the answer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Worry about bothering others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Hope the problem will resolve itself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Unfortunately, waiting too long often creates bigger problems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Do not wait until: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The night before a deadline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A project has completely failed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A small issue becomes a major issue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You're in a panic</a:t>
            </a:r>
          </a:p>
          <a:p>
            <a:pPr>
              <a:buClr>
                <a:srgbClr val="8AD0D6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0A96-104E-35F3-65EF-2D6AEA92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Try First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21268-1B5C-3B59-B8D4-710640AD6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Students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Re-read instructions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Review course materials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Check examples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Review feedback (if applicable)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Search notes and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13DFD-08BA-DEE6-826D-7C72419D69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Workplace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Review documentation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Search internal knowledge bases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Check project requirements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Review previous communications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Examine similar examples (if applicable)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609E6-9F0C-B3DD-B391-FCA096DF16E2}"/>
              </a:ext>
            </a:extLst>
          </p:cNvPr>
          <p:cNvSpPr txBox="1"/>
          <p:nvPr/>
        </p:nvSpPr>
        <p:spPr>
          <a:xfrm>
            <a:off x="963171" y="4917142"/>
            <a:ext cx="90895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The goal is to understand enough to ask a meaningful question.</a:t>
            </a:r>
            <a:endParaRPr lang="en-US"/>
          </a:p>
          <a:p>
            <a:endParaRPr lang="en-US" dirty="0"/>
          </a:p>
          <a:p>
            <a:r>
              <a:rPr lang="en-US"/>
              <a:t>Decide how much time you will spend reviewing materials and researching on your own before asking for help.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6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BCF1-05C8-034C-852A-6DDEBB37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Identify the Specific Problem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AB45-E2A1-D6D4-DB50-943D657A8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32866"/>
            <a:ext cx="5527568" cy="42155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j-lt"/>
                <a:cs typeface="+mj-lt"/>
              </a:rPr>
              <a:t>Specific questions receive faster and more useful responses</a:t>
            </a:r>
          </a:p>
          <a:p>
            <a:pPr>
              <a:buClr>
                <a:srgbClr val="8AD0D6"/>
              </a:buClr>
            </a:pPr>
            <a:r>
              <a:rPr lang="en-US"/>
              <a:t>Good questions also lead to shorter discussions because there is less back and forth hoping the right question gets asked or an answer is stumbled on</a:t>
            </a:r>
          </a:p>
          <a:p>
            <a:pPr>
              <a:buClr>
                <a:srgbClr val="8AD0D6"/>
              </a:buClr>
            </a:pPr>
            <a:r>
              <a:rPr lang="en-US"/>
              <a:t>Bad Example: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"I don't get it."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/>
              <a:t>Good Example: 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"I understand how to create the database table, but I'm unsure how to connect it to my web application."</a:t>
            </a:r>
            <a:endParaRPr lang="en-US"/>
          </a:p>
        </p:txBody>
      </p:sp>
      <p:pic>
        <p:nvPicPr>
          <p:cNvPr id="4" name="Picture 3" descr="Meme of Gru (From Minions) holding a phone.  Top Says &quot;When you asked for help, but they keep doing the things wrong. &quot; Bottom caption says &quot;Oh that's not helping&quot;">
            <a:extLst>
              <a:ext uri="{FF2B5EF4-FFF2-40B4-BE49-F238E27FC236}">
                <a16:creationId xmlns:a16="http://schemas.microsoft.com/office/drawing/2014/main" id="{CCF119EF-B157-653E-40AE-CE315CFA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41" y="2025315"/>
            <a:ext cx="4685155" cy="3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8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33D5-1E12-089D-91B5-6B1C470F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Ask yourself some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A211-9DAD-C156-544F-EE4573CF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417" y="2052919"/>
            <a:ext cx="5226778" cy="44160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Before reaching out, write down: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are you trying to do?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actually happened?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did you expect to happen?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have you already tried?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specific question do you need answered?</a:t>
            </a:r>
            <a:endParaRPr lang="en-US"/>
          </a:p>
        </p:txBody>
      </p:sp>
      <p:pic>
        <p:nvPicPr>
          <p:cNvPr id="4" name="Picture 3" descr="Meme of A panda lying on its back with feet above head says &quot;Ummmm help please?&quot;">
            <a:extLst>
              <a:ext uri="{FF2B5EF4-FFF2-40B4-BE49-F238E27FC236}">
                <a16:creationId xmlns:a16="http://schemas.microsoft.com/office/drawing/2014/main" id="{BA7EDCD6-771E-48F6-C278-8280BB20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45" y="2053139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3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2FD1-5323-DEB0-FC20-80112AEC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right person to talk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2F5BD-5F7D-B025-6C97-6CDAE675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3750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If you are a student, your teacher/professor is a good potential first person to reach out to, they might not have the answer, but they might be able to suggest another person</a:t>
            </a:r>
          </a:p>
          <a:p>
            <a:pPr>
              <a:buClr>
                <a:srgbClr val="8AD0D6"/>
              </a:buClr>
            </a:pPr>
            <a:r>
              <a:rPr lang="en-US"/>
              <a:t>Examples of who to go to when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4653F-CEAF-D004-52A5-0122BD5C79FF}"/>
              </a:ext>
            </a:extLst>
          </p:cNvPr>
          <p:cNvSpPr txBox="1"/>
          <p:nvPr/>
        </p:nvSpPr>
        <p:spPr>
          <a:xfrm>
            <a:off x="1488374" y="3438639"/>
            <a:ext cx="4549227" cy="35753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000"/>
              <a:t>Instructor:</a:t>
            </a:r>
          </a:p>
          <a:p>
            <a:pPr marL="742950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/>
              <a:t>Assignment expectations</a:t>
            </a:r>
          </a:p>
          <a:p>
            <a:pPr marL="742950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/>
              <a:t>Course concepts</a:t>
            </a:r>
          </a:p>
          <a:p>
            <a:pPr marL="742950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/>
              <a:t>Grading questions</a:t>
            </a:r>
          </a:p>
          <a:p>
            <a:pPr marL="285750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2000"/>
              <a:t>Tutor:</a:t>
            </a:r>
          </a:p>
          <a:p>
            <a:pPr marL="742950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/>
              <a:t>Practice and reinforcement</a:t>
            </a:r>
          </a:p>
          <a:p>
            <a:pPr marL="285750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2000"/>
              <a:t>Classmate:</a:t>
            </a:r>
          </a:p>
          <a:p>
            <a:pPr marL="742950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/>
              <a:t>Clarification and discussion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51CE3-79E0-F906-00F2-C8A0AC6D82FB}"/>
              </a:ext>
            </a:extLst>
          </p:cNvPr>
          <p:cNvSpPr txBox="1"/>
          <p:nvPr/>
        </p:nvSpPr>
        <p:spPr>
          <a:xfrm>
            <a:off x="6056415" y="3289466"/>
            <a:ext cx="455220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Supervisor: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Priorities 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Expectations 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Decision-making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Coworker: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Processes 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Tools 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Procedures 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Internal Documentation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Subject Matter Expert: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Specialized knowledge </a:t>
            </a: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F14C-1833-9C2A-1F2E-443C5A54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Ask a Clear Question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F9F5-D3FF-0C8A-57EE-AB3551FEA6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A good help request includes: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Context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you tried/What didn't work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The obstacle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A specific clear question</a:t>
            </a:r>
          </a:p>
          <a:p>
            <a:pPr>
              <a:buClr>
                <a:srgbClr val="8AD0D6"/>
              </a:buClr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7435B-9F57-DB2D-C44B-773CCB749C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Help Request Formula:</a:t>
            </a:r>
          </a:p>
          <a:p>
            <a:pPr>
              <a:buClr>
                <a:srgbClr val="8AD0D6"/>
              </a:buClr>
            </a:pPr>
            <a:r>
              <a:rPr lang="en-US"/>
              <a:t>Context</a:t>
            </a:r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What are you working on?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/>
              <a:t>Effort</a:t>
            </a:r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What have you already tried?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/>
              <a:t>Problem</a:t>
            </a:r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What is preventing progress?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/>
              <a:t>Question</a:t>
            </a:r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What specific help do you need?</a:t>
            </a:r>
            <a:endParaRPr lang="en-US"/>
          </a:p>
          <a:p>
            <a:pPr>
              <a:buClr>
                <a:srgbClr val="8AD0D6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0707-9F2C-B238-C02B-4B4E3888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an unhelpful help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136DE-8480-1A64-5946-8E6709EE07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8AD0D6"/>
              </a:buClr>
              <a:buNone/>
            </a:pPr>
            <a:r>
              <a:rPr lang="en-US"/>
              <a:t>Poor Requests: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"Hi. I don't understand the paper. Can you help?"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"What do I do?"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"This doesn't make sense"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>
                <a:ea typeface="+mj-lt"/>
                <a:cs typeface="+mj-lt"/>
              </a:rPr>
              <a:t>The instructor has no information about the problem.</a:t>
            </a:r>
            <a:endParaRPr lang="en-US"/>
          </a:p>
          <a:p>
            <a:pPr>
              <a:buClr>
                <a:srgbClr val="8AD0D6"/>
              </a:buClr>
            </a:pPr>
            <a:endParaRPr lang="en-US"/>
          </a:p>
        </p:txBody>
      </p:sp>
      <p:pic>
        <p:nvPicPr>
          <p:cNvPr id="4" name="Picture 3" descr="Meme of A kitten looking up that says &quot;please I needs help&quot;">
            <a:extLst>
              <a:ext uri="{FF2B5EF4-FFF2-40B4-BE49-F238E27FC236}">
                <a16:creationId xmlns:a16="http://schemas.microsoft.com/office/drawing/2014/main" id="{153988E0-F736-1152-2443-49164F52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495" y="1800225"/>
            <a:ext cx="5608721" cy="41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19A5-70F3-8CB0-F487-038592BC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helpful help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9EF2E-CC05-B872-F7C8-9DD89451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Clr>
                <a:srgbClr val="8AD0D6"/>
              </a:buClr>
              <a:buNone/>
            </a:pPr>
            <a:r>
              <a:rPr lang="en-US" sz="1500"/>
              <a:t>Hello Professor Smith,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sz="1500"/>
              <a:t>I am working on the research paper due next week and have completed my initial source gathering.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sz="1500"/>
              <a:t>I found six sources, including two academic journal articles, two government reports, and two news articles. After reviewing the assignment instructions, I am unsure whether the news articles meet the requirement for scholarly sources.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sz="1500"/>
              <a:t>I reviewed the assignment sheet and the example bibliography but am still uncertain about the expectations.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sz="1500"/>
              <a:t>Could you clarify whether news articles are acceptable supporting sources, or should I replace them with more scholarly articles?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sz="1500"/>
              <a:t>Thank you for your time</a:t>
            </a:r>
          </a:p>
          <a:p>
            <a:pPr>
              <a:buClr>
                <a:srgbClr val="8AD0D6"/>
              </a:buClr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FE252-E78E-2583-CC73-20A78D9F2616}"/>
              </a:ext>
            </a:extLst>
          </p:cNvPr>
          <p:cNvSpPr txBox="1"/>
          <p:nvPr/>
        </p:nvSpPr>
        <p:spPr>
          <a:xfrm>
            <a:off x="4868884" y="5526974"/>
            <a:ext cx="68382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u="none" strike="noStrike" baseline="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Why this is better: </a:t>
            </a:r>
            <a:r>
              <a:rPr lang="en-US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Provides context</a:t>
            </a:r>
            <a:r>
              <a:rPr lang="en-US" sz="1800" b="0" i="0" u="none" strike="noStrike" baseline="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, Demonstrates effort, Explains </a:t>
            </a:r>
            <a:r>
              <a:rPr lang="en-US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the specific</a:t>
            </a:r>
            <a:r>
              <a:rPr lang="en-US" sz="1800" b="0" i="0" u="none" strike="noStrike" baseline="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 concern, Asks a focused question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44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How To </vt:lpstr>
      <vt:lpstr>Why People Avoid Asking for Help</vt:lpstr>
      <vt:lpstr>Try First</vt:lpstr>
      <vt:lpstr>Identify the Specific Problem</vt:lpstr>
      <vt:lpstr>Ask yourself some questions</vt:lpstr>
      <vt:lpstr>Find the right person to talk to</vt:lpstr>
      <vt:lpstr>Ask a Clear Question</vt:lpstr>
      <vt:lpstr>Example of an unhelpful help request</vt:lpstr>
      <vt:lpstr>Example of a helpful help request</vt:lpstr>
      <vt:lpstr>Example for a workplace</vt:lpstr>
      <vt:lpstr>Example for a workplace</vt:lpstr>
      <vt:lpstr>Common Mistakes</vt:lpstr>
      <vt:lpstr>Following Up After Receiving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53</cp:revision>
  <dcterms:created xsi:type="dcterms:W3CDTF">2026-06-03T18:40:17Z</dcterms:created>
  <dcterms:modified xsi:type="dcterms:W3CDTF">2026-06-16T17:12:09Z</dcterms:modified>
</cp:coreProperties>
</file>