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B3979-4A9C-881B-3003-47AFA89A51F9}" v="145" dt="2026-06-16T16:31:59.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4520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7570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26090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1814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23914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54784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79872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0567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5738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5291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6720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7994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6/16/2026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618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7688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1581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6/16/2026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6366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7617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6/16/2026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182429425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0" y="3175"/>
            <a:ext cx="8825658" cy="1003894"/>
          </a:xfrm>
        </p:spPr>
        <p:txBody>
          <a:bodyPr/>
          <a:lstStyle/>
          <a:p>
            <a:r>
              <a:rPr lang="en-US"/>
              <a:t>How to </a:t>
            </a:r>
          </a:p>
        </p:txBody>
      </p:sp>
      <p:sp>
        <p:nvSpPr>
          <p:cNvPr id="3" name="Subtitle 2"/>
          <p:cNvSpPr>
            <a:spLocks noGrp="1"/>
          </p:cNvSpPr>
          <p:nvPr>
            <p:ph type="subTitle" idx="1"/>
          </p:nvPr>
        </p:nvSpPr>
        <p:spPr>
          <a:xfrm>
            <a:off x="3369517" y="1713505"/>
            <a:ext cx="8825658" cy="861420"/>
          </a:xfrm>
        </p:spPr>
        <p:txBody>
          <a:bodyPr>
            <a:normAutofit fontScale="55000" lnSpcReduction="20000"/>
          </a:bodyPr>
          <a:lstStyle/>
          <a:p>
            <a:br>
              <a:rPr lang="en-US" dirty="0"/>
            </a:br>
            <a:r>
              <a:rPr lang="en-US" sz="7200">
                <a:solidFill>
                  <a:srgbClr val="EBEBEB"/>
                </a:solidFill>
              </a:rPr>
              <a:t>Communicate professionally</a:t>
            </a:r>
            <a:endParaRPr lang="en-US" dirty="0" err="1"/>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E43E-F4B2-B65E-7FAD-E08C94DC5AA3}"/>
              </a:ext>
            </a:extLst>
          </p:cNvPr>
          <p:cNvSpPr>
            <a:spLocks noGrp="1"/>
          </p:cNvSpPr>
          <p:nvPr>
            <p:ph type="title"/>
          </p:nvPr>
        </p:nvSpPr>
        <p:spPr/>
        <p:txBody>
          <a:bodyPr/>
          <a:lstStyle/>
          <a:p>
            <a:r>
              <a:rPr lang="en-US">
                <a:ea typeface="+mj-lt"/>
                <a:cs typeface="+mj-lt"/>
              </a:rPr>
              <a:t>Review Before Sending messages/emails</a:t>
            </a:r>
          </a:p>
        </p:txBody>
      </p:sp>
      <p:sp>
        <p:nvSpPr>
          <p:cNvPr id="3" name="Content Placeholder 2">
            <a:extLst>
              <a:ext uri="{FF2B5EF4-FFF2-40B4-BE49-F238E27FC236}">
                <a16:creationId xmlns:a16="http://schemas.microsoft.com/office/drawing/2014/main" id="{A283A641-0157-601D-2EAC-36DFE922B0B3}"/>
              </a:ext>
            </a:extLst>
          </p:cNvPr>
          <p:cNvSpPr>
            <a:spLocks noGrp="1"/>
          </p:cNvSpPr>
          <p:nvPr>
            <p:ph idx="1"/>
          </p:nvPr>
        </p:nvSpPr>
        <p:spPr/>
        <p:txBody>
          <a:bodyPr vert="horz" lIns="91440" tIns="45720" rIns="91440" bIns="45720" rtlCol="0" anchor="t">
            <a:normAutofit fontScale="92500" lnSpcReduction="20000"/>
          </a:bodyPr>
          <a:lstStyle/>
          <a:p>
            <a:pPr>
              <a:buClr>
                <a:srgbClr val="8AD0D6"/>
              </a:buClr>
            </a:pPr>
            <a:r>
              <a:rPr lang="en-US"/>
              <a:t>Ask:</a:t>
            </a:r>
            <a:endParaRPr lang="en-US" dirty="0"/>
          </a:p>
          <a:p>
            <a:pPr lvl="1">
              <a:buClr>
                <a:srgbClr val="8AD0D6"/>
              </a:buClr>
              <a:buFont typeface="Courier New" charset="2"/>
              <a:buChar char="o"/>
            </a:pPr>
            <a:r>
              <a:rPr lang="en-US">
                <a:ea typeface="+mj-lt"/>
                <a:cs typeface="+mj-lt"/>
              </a:rPr>
              <a:t>Is my purpose clear? </a:t>
            </a:r>
            <a:endParaRPr lang="en-US"/>
          </a:p>
          <a:p>
            <a:pPr lvl="1">
              <a:buClr>
                <a:srgbClr val="8AD0D6"/>
              </a:buClr>
              <a:buFont typeface="Courier New" charset="2"/>
              <a:buChar char="o"/>
            </a:pPr>
            <a:r>
              <a:rPr lang="en-US">
                <a:ea typeface="+mj-lt"/>
                <a:cs typeface="+mj-lt"/>
              </a:rPr>
              <a:t>Have I provided enough context? </a:t>
            </a:r>
            <a:endParaRPr lang="en-US"/>
          </a:p>
          <a:p>
            <a:pPr lvl="1">
              <a:buClr>
                <a:srgbClr val="8AD0D6"/>
              </a:buClr>
              <a:buFont typeface="Courier New" charset="2"/>
              <a:buChar char="o"/>
            </a:pPr>
            <a:r>
              <a:rPr lang="en-US">
                <a:ea typeface="+mj-lt"/>
                <a:cs typeface="+mj-lt"/>
              </a:rPr>
              <a:t>Is my tone professional?</a:t>
            </a:r>
            <a:endParaRPr lang="en-US"/>
          </a:p>
          <a:p>
            <a:pPr>
              <a:buClr>
                <a:srgbClr val="8AD0D6"/>
              </a:buClr>
            </a:pPr>
            <a:r>
              <a:rPr lang="en-US" dirty="0"/>
              <a:t>Practice Active </a:t>
            </a:r>
            <a:r>
              <a:rPr lang="en-US"/>
              <a:t>Listening </a:t>
            </a:r>
            <a:r>
              <a:rPr lang="en-US" sz="1800"/>
              <a:t>In meetings and conversations:</a:t>
            </a:r>
            <a:endParaRPr lang="en-US" dirty="0"/>
          </a:p>
          <a:p>
            <a:pPr lvl="1">
              <a:buClr>
                <a:srgbClr val="8AD0D6"/>
              </a:buClr>
              <a:buFont typeface="Courier New" charset="2"/>
              <a:buChar char="o"/>
            </a:pPr>
            <a:r>
              <a:rPr lang="en-US">
                <a:ea typeface="+mj-lt"/>
                <a:cs typeface="+mj-lt"/>
              </a:rPr>
              <a:t>Listen fully </a:t>
            </a:r>
            <a:endParaRPr lang="en-US"/>
          </a:p>
          <a:p>
            <a:pPr lvl="1">
              <a:buClr>
                <a:srgbClr val="8AD0D6"/>
              </a:buClr>
              <a:buFont typeface="Courier New" charset="2"/>
              <a:buChar char="o"/>
            </a:pPr>
            <a:r>
              <a:rPr lang="en-US">
                <a:ea typeface="+mj-lt"/>
                <a:cs typeface="+mj-lt"/>
              </a:rPr>
              <a:t>Ask clarifying questions </a:t>
            </a:r>
            <a:endParaRPr lang="en-US"/>
          </a:p>
          <a:p>
            <a:pPr lvl="1">
              <a:buClr>
                <a:srgbClr val="8AD0D6"/>
              </a:buClr>
              <a:buFont typeface="Courier New" charset="2"/>
              <a:buChar char="o"/>
            </a:pPr>
            <a:r>
              <a:rPr lang="en-US">
                <a:ea typeface="+mj-lt"/>
                <a:cs typeface="+mj-lt"/>
              </a:rPr>
              <a:t>Summarize next steps </a:t>
            </a:r>
            <a:endParaRPr lang="en-US"/>
          </a:p>
          <a:p>
            <a:pPr>
              <a:buClr>
                <a:srgbClr val="8AD0D6"/>
              </a:buClr>
            </a:pPr>
            <a:r>
              <a:rPr lang="en-US"/>
              <a:t>Match the Communication Method to the Situation</a:t>
            </a:r>
            <a:endParaRPr lang="en-US" dirty="0"/>
          </a:p>
          <a:p>
            <a:pPr>
              <a:buClr>
                <a:srgbClr val="8AD0D6"/>
              </a:buClr>
            </a:pPr>
            <a:r>
              <a:rPr lang="en-US"/>
              <a:t>Focus on Clarity</a:t>
            </a:r>
            <a:endParaRPr lang="en-US" dirty="0"/>
          </a:p>
          <a:p>
            <a:pPr lvl="1">
              <a:buClr>
                <a:srgbClr val="8AD0D6"/>
              </a:buClr>
              <a:buFont typeface="Courier New" charset="2"/>
              <a:buChar char="o"/>
            </a:pPr>
            <a:r>
              <a:rPr lang="en-US">
                <a:ea typeface="+mj-lt"/>
                <a:cs typeface="+mj-lt"/>
              </a:rPr>
              <a:t>The best professional communicators are not the most formal.</a:t>
            </a:r>
            <a:endParaRPr lang="en-US"/>
          </a:p>
          <a:p>
            <a:pPr lvl="1">
              <a:buClr>
                <a:srgbClr val="8AD0D6"/>
              </a:buClr>
              <a:buFont typeface="Courier New" charset="2"/>
              <a:buChar char="o"/>
            </a:pPr>
            <a:r>
              <a:rPr lang="en-US">
                <a:ea typeface="+mj-lt"/>
                <a:cs typeface="+mj-lt"/>
              </a:rPr>
              <a:t>They are the clearest.</a:t>
            </a:r>
            <a:endParaRPr lang="en-US"/>
          </a:p>
          <a:p>
            <a:pPr>
              <a:buClr>
                <a:srgbClr val="8AD0D6"/>
              </a:buClr>
            </a:pPr>
            <a:endParaRPr lang="en-US" dirty="0"/>
          </a:p>
          <a:p>
            <a:pPr>
              <a:buClr>
                <a:srgbClr val="8AD0D6"/>
              </a:buClr>
            </a:pPr>
            <a:endParaRPr lang="en-US" dirty="0"/>
          </a:p>
        </p:txBody>
      </p:sp>
    </p:spTree>
    <p:extLst>
      <p:ext uri="{BB962C8B-B14F-4D97-AF65-F5344CB8AC3E}">
        <p14:creationId xmlns:p14="http://schemas.microsoft.com/office/powerpoint/2010/main" val="151211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BAB9-B70A-9AB7-3D6F-AD9C6646C26F}"/>
              </a:ext>
            </a:extLst>
          </p:cNvPr>
          <p:cNvSpPr>
            <a:spLocks noGrp="1"/>
          </p:cNvSpPr>
          <p:nvPr>
            <p:ph type="title"/>
          </p:nvPr>
        </p:nvSpPr>
        <p:spPr/>
        <p:txBody>
          <a:bodyPr/>
          <a:lstStyle/>
          <a:p>
            <a:r>
              <a:rPr lang="en-US">
                <a:ea typeface="+mj-lt"/>
                <a:cs typeface="+mj-lt"/>
              </a:rPr>
              <a:t>Why Professional Communication Matters</a:t>
            </a:r>
            <a:endParaRPr lang="en-US"/>
          </a:p>
        </p:txBody>
      </p:sp>
      <p:sp>
        <p:nvSpPr>
          <p:cNvPr id="3" name="Content Placeholder 2">
            <a:extLst>
              <a:ext uri="{FF2B5EF4-FFF2-40B4-BE49-F238E27FC236}">
                <a16:creationId xmlns:a16="http://schemas.microsoft.com/office/drawing/2014/main" id="{385766DD-1A60-1A60-546C-94B994A34B56}"/>
              </a:ext>
            </a:extLst>
          </p:cNvPr>
          <p:cNvSpPr>
            <a:spLocks noGrp="1"/>
          </p:cNvSpPr>
          <p:nvPr>
            <p:ph idx="1"/>
          </p:nvPr>
        </p:nvSpPr>
        <p:spPr>
          <a:xfrm>
            <a:off x="5348740" y="1848811"/>
            <a:ext cx="5980184" cy="3909731"/>
          </a:xfrm>
        </p:spPr>
        <p:txBody>
          <a:bodyPr vert="horz" lIns="91440" tIns="45720" rIns="91440" bIns="45720" rtlCol="0" anchor="t">
            <a:normAutofit/>
          </a:bodyPr>
          <a:lstStyle/>
          <a:p>
            <a:r>
              <a:rPr lang="en-US" dirty="0">
                <a:ea typeface="+mj-lt"/>
                <a:cs typeface="+mj-lt"/>
              </a:rPr>
              <a:t>Strong communication helps people build trust, avoid misunderstandings, solve problems faster, collaborate more effectively and create positive professional relationships</a:t>
            </a:r>
            <a:endParaRPr lang="en-US" dirty="0"/>
          </a:p>
          <a:p>
            <a:pPr>
              <a:buClr>
                <a:srgbClr val="8AD0D6"/>
              </a:buClr>
            </a:pPr>
            <a:r>
              <a:rPr lang="en-US">
                <a:ea typeface="+mj-lt"/>
                <a:cs typeface="+mj-lt"/>
              </a:rPr>
              <a:t>Professional communication is not about sounding formal or using complicated language</a:t>
            </a:r>
          </a:p>
          <a:p>
            <a:pPr>
              <a:buClr>
                <a:srgbClr val="8AD0D6"/>
              </a:buClr>
            </a:pPr>
            <a:r>
              <a:rPr lang="en-US" dirty="0">
                <a:ea typeface="+mj-lt"/>
                <a:cs typeface="+mj-lt"/>
              </a:rPr>
              <a:t>It is about </a:t>
            </a:r>
            <a:r>
              <a:rPr lang="en-US">
                <a:ea typeface="+mj-lt"/>
                <a:cs typeface="+mj-lt"/>
              </a:rPr>
              <a:t>being clear, respectful, and purposeful</a:t>
            </a:r>
            <a:endParaRPr lang="en-US" dirty="0"/>
          </a:p>
          <a:p>
            <a:pPr>
              <a:buClr>
                <a:srgbClr val="8AD0D6"/>
              </a:buClr>
            </a:pPr>
            <a:endParaRPr lang="en-US" dirty="0"/>
          </a:p>
        </p:txBody>
      </p:sp>
      <p:pic>
        <p:nvPicPr>
          <p:cNvPr id="4" name="Picture 3" descr="meme me Inigo Montoya that says &quot;I don't think that memes what you think it memes&quot;">
            <a:extLst>
              <a:ext uri="{FF2B5EF4-FFF2-40B4-BE49-F238E27FC236}">
                <a16:creationId xmlns:a16="http://schemas.microsoft.com/office/drawing/2014/main" id="{8DDC0A05-3580-BED8-9D65-4443325FAFAB}"/>
              </a:ext>
            </a:extLst>
          </p:cNvPr>
          <p:cNvPicPr>
            <a:picLocks noChangeAspect="1"/>
          </p:cNvPicPr>
          <p:nvPr/>
        </p:nvPicPr>
        <p:blipFill>
          <a:blip r:embed="rId2"/>
          <a:stretch>
            <a:fillRect/>
          </a:stretch>
        </p:blipFill>
        <p:spPr>
          <a:xfrm>
            <a:off x="855196" y="1858273"/>
            <a:ext cx="3928614" cy="3914236"/>
          </a:xfrm>
          <a:prstGeom prst="rect">
            <a:avLst/>
          </a:prstGeom>
        </p:spPr>
      </p:pic>
    </p:spTree>
    <p:extLst>
      <p:ext uri="{BB962C8B-B14F-4D97-AF65-F5344CB8AC3E}">
        <p14:creationId xmlns:p14="http://schemas.microsoft.com/office/powerpoint/2010/main" val="149970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BAE7-2630-BD91-0C1E-8CD595C9795A}"/>
              </a:ext>
            </a:extLst>
          </p:cNvPr>
          <p:cNvSpPr>
            <a:spLocks noGrp="1"/>
          </p:cNvSpPr>
          <p:nvPr>
            <p:ph type="title"/>
          </p:nvPr>
        </p:nvSpPr>
        <p:spPr/>
        <p:txBody>
          <a:bodyPr/>
          <a:lstStyle/>
          <a:p>
            <a:r>
              <a:rPr lang="en-US">
                <a:ea typeface="+mj-lt"/>
                <a:cs typeface="+mj-lt"/>
              </a:rPr>
              <a:t>Consider Your Audience</a:t>
            </a:r>
            <a:endParaRPr lang="en-US"/>
          </a:p>
        </p:txBody>
      </p:sp>
      <p:sp>
        <p:nvSpPr>
          <p:cNvPr id="3" name="Content Placeholder 2">
            <a:extLst>
              <a:ext uri="{FF2B5EF4-FFF2-40B4-BE49-F238E27FC236}">
                <a16:creationId xmlns:a16="http://schemas.microsoft.com/office/drawing/2014/main" id="{BABA79E8-D2BC-4AD5-80FE-7C611CCFD16B}"/>
              </a:ext>
            </a:extLst>
          </p:cNvPr>
          <p:cNvSpPr>
            <a:spLocks noGrp="1"/>
          </p:cNvSpPr>
          <p:nvPr>
            <p:ph idx="1"/>
          </p:nvPr>
        </p:nvSpPr>
        <p:spPr>
          <a:xfrm>
            <a:off x="4566948" y="1957669"/>
            <a:ext cx="7024223" cy="4264753"/>
          </a:xfrm>
        </p:spPr>
        <p:txBody>
          <a:bodyPr vert="horz" lIns="91440" tIns="45720" rIns="91440" bIns="45720" rtlCol="0" anchor="t">
            <a:normAutofit fontScale="92500" lnSpcReduction="20000"/>
          </a:bodyPr>
          <a:lstStyle/>
          <a:p>
            <a:r>
              <a:rPr lang="en-US">
                <a:ea typeface="+mj-lt"/>
                <a:cs typeface="+mj-lt"/>
              </a:rPr>
              <a:t>Before communicating, ask:</a:t>
            </a:r>
            <a:r>
              <a:rPr lang="en-US"/>
              <a:t> Who am I communicating with? How might they best hear and understand me?</a:t>
            </a:r>
          </a:p>
          <a:p>
            <a:pPr lvl="1">
              <a:buClr>
                <a:srgbClr val="8AD0D6"/>
              </a:buClr>
              <a:buFont typeface="Courier New" charset="2"/>
              <a:buChar char="o"/>
            </a:pPr>
            <a:r>
              <a:rPr lang="en-US"/>
              <a:t>For example, slang may be ok to include for peers, but not welcome for professors or supervisors at work. No cap.</a:t>
            </a:r>
            <a:endParaRPr lang="en-US" dirty="0"/>
          </a:p>
          <a:p>
            <a:pPr>
              <a:buClr>
                <a:srgbClr val="8AD0D6"/>
              </a:buClr>
            </a:pPr>
            <a:r>
              <a:rPr lang="en-US"/>
              <a:t>What do they need to know?</a:t>
            </a:r>
            <a:endParaRPr lang="en-US" dirty="0"/>
          </a:p>
          <a:p>
            <a:pPr lvl="1">
              <a:buClr>
                <a:srgbClr val="8AD0D6"/>
              </a:buClr>
              <a:buFont typeface="Courier New" charset="2"/>
              <a:buChar char="o"/>
            </a:pPr>
            <a:r>
              <a:rPr lang="en-US">
                <a:ea typeface="+mj-lt"/>
                <a:cs typeface="+mj-lt"/>
              </a:rPr>
              <a:t>Provide enough information to understand the situation without overwhelming them</a:t>
            </a:r>
            <a:endParaRPr lang="en-US"/>
          </a:p>
          <a:p>
            <a:pPr>
              <a:buClr>
                <a:srgbClr val="8AD0D6"/>
              </a:buClr>
            </a:pPr>
            <a:r>
              <a:rPr lang="en-US">
                <a:ea typeface="+mj-lt"/>
                <a:cs typeface="+mj-lt"/>
              </a:rPr>
              <a:t>What outcome am I hoping for?</a:t>
            </a:r>
          </a:p>
          <a:p>
            <a:pPr lvl="1">
              <a:buClr>
                <a:srgbClr val="8AD0D6"/>
              </a:buClr>
              <a:buFont typeface="Courier New" charset="2"/>
              <a:buChar char="o"/>
            </a:pPr>
            <a:r>
              <a:rPr lang="en-US">
                <a:ea typeface="+mj-lt"/>
                <a:cs typeface="+mj-lt"/>
              </a:rPr>
              <a:t>Asking a question </a:t>
            </a:r>
            <a:endParaRPr lang="en-US"/>
          </a:p>
          <a:p>
            <a:pPr lvl="1">
              <a:buClr>
                <a:srgbClr val="8AD0D6"/>
              </a:buClr>
              <a:buFont typeface="Courier New" charset="2"/>
              <a:buChar char="o"/>
            </a:pPr>
            <a:r>
              <a:rPr lang="en-US">
                <a:ea typeface="+mj-lt"/>
                <a:cs typeface="+mj-lt"/>
              </a:rPr>
              <a:t>Providing information </a:t>
            </a:r>
            <a:endParaRPr lang="en-US"/>
          </a:p>
          <a:p>
            <a:pPr lvl="1">
              <a:buClr>
                <a:srgbClr val="8AD0D6"/>
              </a:buClr>
              <a:buFont typeface="Courier New" charset="2"/>
              <a:buChar char="o"/>
            </a:pPr>
            <a:r>
              <a:rPr lang="en-US">
                <a:ea typeface="+mj-lt"/>
                <a:cs typeface="+mj-lt"/>
              </a:rPr>
              <a:t>Requesting help </a:t>
            </a:r>
            <a:endParaRPr lang="en-US"/>
          </a:p>
          <a:p>
            <a:pPr lvl="1">
              <a:buClr>
                <a:srgbClr val="8AD0D6"/>
              </a:buClr>
              <a:buFont typeface="Courier New" charset="2"/>
              <a:buChar char="o"/>
            </a:pPr>
            <a:r>
              <a:rPr lang="en-US">
                <a:ea typeface="+mj-lt"/>
                <a:cs typeface="+mj-lt"/>
              </a:rPr>
              <a:t>Giving an update </a:t>
            </a:r>
            <a:endParaRPr lang="en-US"/>
          </a:p>
          <a:p>
            <a:pPr lvl="1">
              <a:buClr>
                <a:srgbClr val="8AD0D6"/>
              </a:buClr>
              <a:buFont typeface="Courier New" charset="2"/>
              <a:buChar char="o"/>
            </a:pPr>
            <a:r>
              <a:rPr lang="en-US">
                <a:ea typeface="+mj-lt"/>
                <a:cs typeface="+mj-lt"/>
              </a:rPr>
              <a:t>Solving a problem</a:t>
            </a:r>
            <a:endParaRPr lang="en-US"/>
          </a:p>
          <a:p>
            <a:pPr>
              <a:buClr>
                <a:srgbClr val="8AD0D6"/>
              </a:buClr>
            </a:pPr>
            <a:endParaRPr lang="en-US" dirty="0"/>
          </a:p>
        </p:txBody>
      </p:sp>
      <p:pic>
        <p:nvPicPr>
          <p:cNvPr id="4" name="Picture 3" descr="Guy sprinkling salt meme that says &quot;Me sprinkling memes and gifs to make up for my poor communication skills&quot;">
            <a:extLst>
              <a:ext uri="{FF2B5EF4-FFF2-40B4-BE49-F238E27FC236}">
                <a16:creationId xmlns:a16="http://schemas.microsoft.com/office/drawing/2014/main" id="{AC940B0D-0F31-AA98-734D-F2C184544D4E}"/>
              </a:ext>
            </a:extLst>
          </p:cNvPr>
          <p:cNvPicPr>
            <a:picLocks noChangeAspect="1"/>
          </p:cNvPicPr>
          <p:nvPr/>
        </p:nvPicPr>
        <p:blipFill>
          <a:blip r:embed="rId2"/>
          <a:stretch>
            <a:fillRect/>
          </a:stretch>
        </p:blipFill>
        <p:spPr>
          <a:xfrm>
            <a:off x="648195" y="1858673"/>
            <a:ext cx="3593523" cy="4006562"/>
          </a:xfrm>
          <a:prstGeom prst="rect">
            <a:avLst/>
          </a:prstGeom>
        </p:spPr>
      </p:pic>
    </p:spTree>
    <p:extLst>
      <p:ext uri="{BB962C8B-B14F-4D97-AF65-F5344CB8AC3E}">
        <p14:creationId xmlns:p14="http://schemas.microsoft.com/office/powerpoint/2010/main" val="136868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3503-1B79-ADC7-CF6D-7EEA569692C4}"/>
              </a:ext>
            </a:extLst>
          </p:cNvPr>
          <p:cNvSpPr>
            <a:spLocks noGrp="1"/>
          </p:cNvSpPr>
          <p:nvPr>
            <p:ph type="title"/>
          </p:nvPr>
        </p:nvSpPr>
        <p:spPr/>
        <p:txBody>
          <a:bodyPr/>
          <a:lstStyle/>
          <a:p>
            <a:r>
              <a:rPr lang="en-US"/>
              <a:t>How to refer to people</a:t>
            </a:r>
            <a:endParaRPr lang="en-US" dirty="0"/>
          </a:p>
        </p:txBody>
      </p:sp>
      <p:sp>
        <p:nvSpPr>
          <p:cNvPr id="3" name="Content Placeholder 2">
            <a:extLst>
              <a:ext uri="{FF2B5EF4-FFF2-40B4-BE49-F238E27FC236}">
                <a16:creationId xmlns:a16="http://schemas.microsoft.com/office/drawing/2014/main" id="{2E31CA2E-0CC8-5C10-8BCB-C87BADAC2AB7}"/>
              </a:ext>
            </a:extLst>
          </p:cNvPr>
          <p:cNvSpPr>
            <a:spLocks noGrp="1"/>
          </p:cNvSpPr>
          <p:nvPr>
            <p:ph idx="1"/>
          </p:nvPr>
        </p:nvSpPr>
        <p:spPr/>
        <p:txBody>
          <a:bodyPr vert="horz" lIns="91440" tIns="45720" rIns="91440" bIns="45720" rtlCol="0" anchor="t">
            <a:normAutofit/>
          </a:bodyPr>
          <a:lstStyle/>
          <a:p>
            <a:r>
              <a:rPr lang="en-US" dirty="0"/>
              <a:t>Consider titles and if the person you are talking to wishes to have things like Pr</a:t>
            </a:r>
            <a:r>
              <a:rPr lang="en-US"/>
              <a:t>ofessor, Dr or something else included</a:t>
            </a:r>
          </a:p>
          <a:p>
            <a:pPr>
              <a:buClr>
                <a:srgbClr val="8AD0D6"/>
              </a:buClr>
            </a:pPr>
            <a:r>
              <a:rPr lang="en-US" dirty="0"/>
              <a:t>Don't assume gender or marit</a:t>
            </a:r>
            <a:r>
              <a:rPr lang="en-US"/>
              <a:t>al status</a:t>
            </a:r>
            <a:endParaRPr lang="en-US" dirty="0"/>
          </a:p>
          <a:p>
            <a:pPr lvl="1">
              <a:buClr>
                <a:srgbClr val="8AD0D6"/>
              </a:buClr>
              <a:buFont typeface="Courier New" charset="2"/>
              <a:buChar char="o"/>
            </a:pPr>
            <a:r>
              <a:rPr lang="en-US" dirty="0"/>
              <a:t>For example, Ms. Mrs. Or Miss are not interchang</a:t>
            </a:r>
            <a:r>
              <a:rPr lang="en-US"/>
              <a:t>eable and people can have strong feelings about what they want to be called</a:t>
            </a:r>
            <a:endParaRPr lang="en-US" dirty="0"/>
          </a:p>
          <a:p>
            <a:pPr>
              <a:buClr>
                <a:srgbClr val="8AD0D6"/>
              </a:buClr>
            </a:pPr>
            <a:r>
              <a:rPr lang="en-US" dirty="0"/>
              <a:t>Consider including your pronouns as way to </a:t>
            </a:r>
            <a:r>
              <a:rPr lang="en-US"/>
              <a:t>indicate you are open to using what someone else prefers</a:t>
            </a:r>
            <a:endParaRPr lang="en-US" dirty="0"/>
          </a:p>
          <a:p>
            <a:pPr>
              <a:buClr>
                <a:srgbClr val="8AD0D6"/>
              </a:buClr>
            </a:pPr>
            <a:r>
              <a:rPr lang="en-US" dirty="0"/>
              <a:t>Consider using </a:t>
            </a:r>
            <a:r>
              <a:rPr lang="en-US"/>
              <a:t>generic pronouns (they/them) until you know what the person you are talking to prefers</a:t>
            </a:r>
            <a:endParaRPr lang="en-US" dirty="0"/>
          </a:p>
          <a:p>
            <a:pPr>
              <a:buClr>
                <a:srgbClr val="8AD0D6"/>
              </a:buClr>
            </a:pPr>
            <a:r>
              <a:rPr lang="en-US"/>
              <a:t>If someone asks you to refer to them by a specific name, use it</a:t>
            </a:r>
            <a:endParaRPr lang="en-US" dirty="0"/>
          </a:p>
        </p:txBody>
      </p:sp>
    </p:spTree>
    <p:extLst>
      <p:ext uri="{BB962C8B-B14F-4D97-AF65-F5344CB8AC3E}">
        <p14:creationId xmlns:p14="http://schemas.microsoft.com/office/powerpoint/2010/main" val="2656086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6088-FA44-3335-FE1B-7087FBEC0798}"/>
              </a:ext>
            </a:extLst>
          </p:cNvPr>
          <p:cNvSpPr>
            <a:spLocks noGrp="1"/>
          </p:cNvSpPr>
          <p:nvPr>
            <p:ph type="title"/>
          </p:nvPr>
        </p:nvSpPr>
        <p:spPr/>
        <p:txBody>
          <a:bodyPr/>
          <a:lstStyle/>
          <a:p>
            <a:r>
              <a:rPr lang="en-US">
                <a:ea typeface="+mj-lt"/>
                <a:cs typeface="+mj-lt"/>
              </a:rPr>
              <a:t>Choose the Right Communication Method</a:t>
            </a:r>
          </a:p>
        </p:txBody>
      </p:sp>
      <p:graphicFrame>
        <p:nvGraphicFramePr>
          <p:cNvPr id="4" name="Content Placeholder 3">
            <a:extLst>
              <a:ext uri="{FF2B5EF4-FFF2-40B4-BE49-F238E27FC236}">
                <a16:creationId xmlns:a16="http://schemas.microsoft.com/office/drawing/2014/main" id="{5164588D-1C24-0DDF-3462-C2C03EEC493F}"/>
              </a:ext>
            </a:extLst>
          </p:cNvPr>
          <p:cNvGraphicFramePr>
            <a:graphicFrameLocks noGrp="1"/>
          </p:cNvGraphicFramePr>
          <p:nvPr>
            <p:ph idx="1"/>
            <p:extLst>
              <p:ext uri="{D42A27DB-BD31-4B8C-83A1-F6EECF244321}">
                <p14:modId xmlns:p14="http://schemas.microsoft.com/office/powerpoint/2010/main" val="1138923792"/>
              </p:ext>
            </p:extLst>
          </p:nvPr>
        </p:nvGraphicFramePr>
        <p:xfrm>
          <a:off x="1103312" y="2055812"/>
          <a:ext cx="8947150" cy="248920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2409305586"/>
                    </a:ext>
                  </a:extLst>
                </a:gridCol>
                <a:gridCol w="4473575">
                  <a:extLst>
                    <a:ext uri="{9D8B030D-6E8A-4147-A177-3AD203B41FA5}">
                      <a16:colId xmlns:a16="http://schemas.microsoft.com/office/drawing/2014/main" val="1380039148"/>
                    </a:ext>
                  </a:extLst>
                </a:gridCol>
              </a:tblGrid>
              <a:tr h="370840">
                <a:tc>
                  <a:txBody>
                    <a:bodyPr/>
                    <a:lstStyle/>
                    <a:p>
                      <a:pPr lvl="0" algn="ctr">
                        <a:buNone/>
                      </a:pPr>
                      <a:r>
                        <a:rPr lang="en-US" sz="1800" b="0" i="0" u="none" strike="noStrike" noProof="0">
                          <a:solidFill>
                            <a:schemeClr val="tx1"/>
                          </a:solidFill>
                          <a:latin typeface="Century Gothic"/>
                        </a:rPr>
                        <a:t>Situation</a:t>
                      </a:r>
                      <a:endParaRPr lang="en-US">
                        <a:solidFill>
                          <a:schemeClr val="tx1"/>
                        </a:solidFill>
                      </a:endParaRPr>
                    </a:p>
                  </a:txBody>
                  <a:tcPr>
                    <a:solidFill>
                      <a:schemeClr val="bg1">
                        <a:lumMod val="85000"/>
                      </a:schemeClr>
                    </a:solidFill>
                  </a:tcPr>
                </a:tc>
                <a:tc>
                  <a:txBody>
                    <a:bodyPr/>
                    <a:lstStyle/>
                    <a:p>
                      <a:pPr lvl="0" algn="ctr">
                        <a:buNone/>
                      </a:pPr>
                      <a:r>
                        <a:rPr lang="en-US" sz="1800" b="0" i="0" u="none" strike="noStrike" noProof="0">
                          <a:solidFill>
                            <a:schemeClr val="tx1"/>
                          </a:solidFill>
                          <a:latin typeface="Century Gothic"/>
                        </a:rPr>
                        <a:t>Best Method</a:t>
                      </a:r>
                      <a:endParaRPr lang="en-US">
                        <a:solidFill>
                          <a:schemeClr val="tx1"/>
                        </a:solidFill>
                      </a:endParaRPr>
                    </a:p>
                  </a:txBody>
                  <a:tcPr>
                    <a:solidFill>
                      <a:schemeClr val="bg1">
                        <a:lumMod val="85000"/>
                      </a:schemeClr>
                    </a:solidFill>
                  </a:tcPr>
                </a:tc>
                <a:extLst>
                  <a:ext uri="{0D108BD9-81ED-4DB2-BD59-A6C34878D82A}">
                    <a16:rowId xmlns:a16="http://schemas.microsoft.com/office/drawing/2014/main" val="2700705659"/>
                  </a:ext>
                </a:extLst>
              </a:tr>
              <a:tr h="370840">
                <a:tc>
                  <a:txBody>
                    <a:bodyPr/>
                    <a:lstStyle/>
                    <a:p>
                      <a:pPr lvl="0">
                        <a:buNone/>
                      </a:pPr>
                      <a:r>
                        <a:rPr lang="en-US" sz="1800" b="0" i="0" u="none" strike="noStrike" noProof="0">
                          <a:solidFill>
                            <a:schemeClr val="tx1"/>
                          </a:solidFill>
                          <a:latin typeface="Century Gothic"/>
                        </a:rPr>
                        <a:t>Complex discussion</a:t>
                      </a:r>
                      <a:endParaRPr lang="en-US">
                        <a:solidFill>
                          <a:schemeClr val="tx1"/>
                        </a:solidFill>
                      </a:endParaRPr>
                    </a:p>
                  </a:txBody>
                  <a:tcPr>
                    <a:solidFill>
                      <a:schemeClr val="bg1">
                        <a:lumMod val="85000"/>
                      </a:schemeClr>
                    </a:solidFill>
                  </a:tcPr>
                </a:tc>
                <a:tc>
                  <a:txBody>
                    <a:bodyPr/>
                    <a:lstStyle/>
                    <a:p>
                      <a:pPr lvl="0">
                        <a:buNone/>
                      </a:pPr>
                      <a:r>
                        <a:rPr lang="en-US" sz="1800" b="0" i="0" u="none" strike="noStrike" noProof="0">
                          <a:solidFill>
                            <a:schemeClr val="tx1"/>
                          </a:solidFill>
                          <a:latin typeface="Century Gothic"/>
                        </a:rPr>
                        <a:t>Meeting or conversation with notes and a summary</a:t>
                      </a:r>
                      <a:endParaRPr lang="en-US">
                        <a:solidFill>
                          <a:schemeClr val="tx1"/>
                        </a:solidFill>
                      </a:endParaRPr>
                    </a:p>
                  </a:txBody>
                  <a:tcPr>
                    <a:solidFill>
                      <a:schemeClr val="bg1">
                        <a:lumMod val="85000"/>
                      </a:schemeClr>
                    </a:solidFill>
                  </a:tcPr>
                </a:tc>
                <a:extLst>
                  <a:ext uri="{0D108BD9-81ED-4DB2-BD59-A6C34878D82A}">
                    <a16:rowId xmlns:a16="http://schemas.microsoft.com/office/drawing/2014/main" val="3465755889"/>
                  </a:ext>
                </a:extLst>
              </a:tr>
              <a:tr h="370840">
                <a:tc>
                  <a:txBody>
                    <a:bodyPr/>
                    <a:lstStyle/>
                    <a:p>
                      <a:pPr lvl="0">
                        <a:buNone/>
                      </a:pPr>
                      <a:r>
                        <a:rPr lang="en-US" sz="1800" b="0" i="0" u="none" strike="noStrike" noProof="0">
                          <a:solidFill>
                            <a:schemeClr val="tx1"/>
                          </a:solidFill>
                          <a:latin typeface="Century Gothic"/>
                        </a:rPr>
                        <a:t>Quick question</a:t>
                      </a:r>
                      <a:endParaRPr lang="en-US">
                        <a:solidFill>
                          <a:schemeClr val="tx1"/>
                        </a:solidFill>
                      </a:endParaRPr>
                    </a:p>
                  </a:txBody>
                  <a:tcPr>
                    <a:solidFill>
                      <a:schemeClr val="bg1">
                        <a:lumMod val="85000"/>
                      </a:schemeClr>
                    </a:solidFill>
                  </a:tcPr>
                </a:tc>
                <a:tc>
                  <a:txBody>
                    <a:bodyPr/>
                    <a:lstStyle/>
                    <a:p>
                      <a:r>
                        <a:rPr lang="en-US">
                          <a:solidFill>
                            <a:schemeClr val="tx1"/>
                          </a:solidFill>
                        </a:rPr>
                        <a:t>Chat/IM</a:t>
                      </a:r>
                    </a:p>
                  </a:txBody>
                  <a:tcPr>
                    <a:solidFill>
                      <a:schemeClr val="bg1">
                        <a:lumMod val="85000"/>
                      </a:schemeClr>
                    </a:solidFill>
                  </a:tcPr>
                </a:tc>
                <a:extLst>
                  <a:ext uri="{0D108BD9-81ED-4DB2-BD59-A6C34878D82A}">
                    <a16:rowId xmlns:a16="http://schemas.microsoft.com/office/drawing/2014/main" val="3138203120"/>
                  </a:ext>
                </a:extLst>
              </a:tr>
              <a:tr h="370840">
                <a:tc>
                  <a:txBody>
                    <a:bodyPr/>
                    <a:lstStyle/>
                    <a:p>
                      <a:pPr lvl="0">
                        <a:buNone/>
                      </a:pPr>
                      <a:r>
                        <a:rPr lang="en-US" sz="1800" b="0" i="0" u="none" strike="noStrike" noProof="0">
                          <a:solidFill>
                            <a:schemeClr val="tx1"/>
                          </a:solidFill>
                          <a:latin typeface="Century Gothic"/>
                        </a:rPr>
                        <a:t>Formal request</a:t>
                      </a:r>
                      <a:endParaRPr lang="en-US">
                        <a:solidFill>
                          <a:schemeClr val="tx1"/>
                        </a:solidFill>
                      </a:endParaRPr>
                    </a:p>
                  </a:txBody>
                  <a:tcPr>
                    <a:solidFill>
                      <a:schemeClr val="bg1">
                        <a:lumMod val="85000"/>
                      </a:schemeClr>
                    </a:solidFill>
                  </a:tcPr>
                </a:tc>
                <a:tc>
                  <a:txBody>
                    <a:bodyPr/>
                    <a:lstStyle/>
                    <a:p>
                      <a:r>
                        <a:rPr lang="en-US">
                          <a:solidFill>
                            <a:schemeClr val="tx1"/>
                          </a:solidFill>
                        </a:rPr>
                        <a:t>Email</a:t>
                      </a:r>
                    </a:p>
                  </a:txBody>
                  <a:tcPr>
                    <a:solidFill>
                      <a:schemeClr val="bg1">
                        <a:lumMod val="85000"/>
                      </a:schemeClr>
                    </a:solidFill>
                  </a:tcPr>
                </a:tc>
                <a:extLst>
                  <a:ext uri="{0D108BD9-81ED-4DB2-BD59-A6C34878D82A}">
                    <a16:rowId xmlns:a16="http://schemas.microsoft.com/office/drawing/2014/main" val="2123243003"/>
                  </a:ext>
                </a:extLst>
              </a:tr>
              <a:tr h="364176">
                <a:tc>
                  <a:txBody>
                    <a:bodyPr/>
                    <a:lstStyle/>
                    <a:p>
                      <a:pPr lvl="0">
                        <a:buNone/>
                      </a:pPr>
                      <a:r>
                        <a:rPr lang="en-US" sz="1800" b="0" i="0" u="none" strike="noStrike" noProof="0">
                          <a:solidFill>
                            <a:schemeClr val="tx1"/>
                          </a:solidFill>
                          <a:latin typeface="Century Gothic"/>
                        </a:rPr>
                        <a:t>Documentation</a:t>
                      </a:r>
                      <a:endParaRPr lang="en-US">
                        <a:solidFill>
                          <a:schemeClr val="tx1"/>
                        </a:solidFill>
                      </a:endParaRPr>
                    </a:p>
                  </a:txBody>
                  <a:tcPr>
                    <a:solidFill>
                      <a:schemeClr val="bg1">
                        <a:lumMod val="85000"/>
                      </a:schemeClr>
                    </a:solidFill>
                  </a:tcPr>
                </a:tc>
                <a:tc>
                  <a:txBody>
                    <a:bodyPr/>
                    <a:lstStyle/>
                    <a:p>
                      <a:r>
                        <a:rPr lang="en-US">
                          <a:solidFill>
                            <a:schemeClr val="tx1"/>
                          </a:solidFill>
                        </a:rPr>
                        <a:t>Email and/or internal documents</a:t>
                      </a:r>
                    </a:p>
                  </a:txBody>
                  <a:tcPr>
                    <a:solidFill>
                      <a:schemeClr val="bg1">
                        <a:lumMod val="85000"/>
                      </a:schemeClr>
                    </a:solidFill>
                  </a:tcPr>
                </a:tc>
                <a:extLst>
                  <a:ext uri="{0D108BD9-81ED-4DB2-BD59-A6C34878D82A}">
                    <a16:rowId xmlns:a16="http://schemas.microsoft.com/office/drawing/2014/main" val="2886098964"/>
                  </a:ext>
                </a:extLst>
              </a:tr>
              <a:tr h="370840">
                <a:tc>
                  <a:txBody>
                    <a:bodyPr/>
                    <a:lstStyle/>
                    <a:p>
                      <a:pPr lvl="0">
                        <a:buNone/>
                      </a:pPr>
                      <a:r>
                        <a:rPr lang="en-US" sz="1800" b="0" i="0" u="none" strike="noStrike" noProof="0">
                          <a:solidFill>
                            <a:schemeClr val="tx1"/>
                          </a:solidFill>
                          <a:latin typeface="Century Gothic"/>
                        </a:rPr>
                        <a:t>Urgent issue</a:t>
                      </a:r>
                      <a:endParaRPr lang="en-US">
                        <a:solidFill>
                          <a:schemeClr val="tx1"/>
                        </a:solidFill>
                      </a:endParaRPr>
                    </a:p>
                  </a:txBody>
                  <a:tcPr>
                    <a:solidFill>
                      <a:schemeClr val="bg1">
                        <a:lumMod val="85000"/>
                      </a:schemeClr>
                    </a:solidFill>
                  </a:tcPr>
                </a:tc>
                <a:tc>
                  <a:txBody>
                    <a:bodyPr/>
                    <a:lstStyle/>
                    <a:p>
                      <a:pPr lvl="0">
                        <a:buNone/>
                      </a:pPr>
                      <a:r>
                        <a:rPr lang="en-US" sz="1800" b="0" i="0" u="none" strike="noStrike" noProof="0">
                          <a:solidFill>
                            <a:schemeClr val="tx1"/>
                          </a:solidFill>
                          <a:latin typeface="Century Gothic"/>
                        </a:rPr>
                        <a:t>Call or direct message</a:t>
                      </a:r>
                      <a:endParaRPr lang="en-US">
                        <a:solidFill>
                          <a:schemeClr val="tx1"/>
                        </a:solidFill>
                      </a:endParaRPr>
                    </a:p>
                  </a:txBody>
                  <a:tcPr>
                    <a:solidFill>
                      <a:schemeClr val="bg1">
                        <a:lumMod val="85000"/>
                      </a:schemeClr>
                    </a:solidFill>
                  </a:tcPr>
                </a:tc>
                <a:extLst>
                  <a:ext uri="{0D108BD9-81ED-4DB2-BD59-A6C34878D82A}">
                    <a16:rowId xmlns:a16="http://schemas.microsoft.com/office/drawing/2014/main" val="1164637780"/>
                  </a:ext>
                </a:extLst>
              </a:tr>
            </a:tbl>
          </a:graphicData>
        </a:graphic>
      </p:graphicFrame>
    </p:spTree>
    <p:extLst>
      <p:ext uri="{BB962C8B-B14F-4D97-AF65-F5344CB8AC3E}">
        <p14:creationId xmlns:p14="http://schemas.microsoft.com/office/powerpoint/2010/main" val="219580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E9C9E-A0A8-0F64-2233-3F7AF25F548E}"/>
              </a:ext>
            </a:extLst>
          </p:cNvPr>
          <p:cNvSpPr>
            <a:spLocks noGrp="1"/>
          </p:cNvSpPr>
          <p:nvPr>
            <p:ph type="title"/>
          </p:nvPr>
        </p:nvSpPr>
        <p:spPr/>
        <p:txBody>
          <a:bodyPr/>
          <a:lstStyle/>
          <a:p>
            <a:r>
              <a:rPr lang="en-US">
                <a:ea typeface="+mj-lt"/>
                <a:cs typeface="+mj-lt"/>
              </a:rPr>
              <a:t>In-Person Communication</a:t>
            </a:r>
            <a:endParaRPr lang="en-US"/>
          </a:p>
        </p:txBody>
      </p:sp>
      <p:sp>
        <p:nvSpPr>
          <p:cNvPr id="3" name="Content Placeholder 2">
            <a:extLst>
              <a:ext uri="{FF2B5EF4-FFF2-40B4-BE49-F238E27FC236}">
                <a16:creationId xmlns:a16="http://schemas.microsoft.com/office/drawing/2014/main" id="{46256840-E149-B557-F3F3-D408DC4ADC92}"/>
              </a:ext>
            </a:extLst>
          </p:cNvPr>
          <p:cNvSpPr>
            <a:spLocks noGrp="1"/>
          </p:cNvSpPr>
          <p:nvPr>
            <p:ph idx="1"/>
          </p:nvPr>
        </p:nvSpPr>
        <p:spPr>
          <a:xfrm>
            <a:off x="1103312" y="2128177"/>
            <a:ext cx="6905134" cy="4120222"/>
          </a:xfrm>
        </p:spPr>
        <p:txBody>
          <a:bodyPr vert="horz" lIns="91440" tIns="45720" rIns="91440" bIns="45720" rtlCol="0" anchor="t">
            <a:normAutofit fontScale="92500" lnSpcReduction="20000"/>
          </a:bodyPr>
          <a:lstStyle/>
          <a:p>
            <a:r>
              <a:rPr lang="en-US"/>
              <a:t>Be Prepared</a:t>
            </a:r>
          </a:p>
          <a:p>
            <a:pPr>
              <a:buClr>
                <a:srgbClr val="8AD0D6"/>
              </a:buClr>
            </a:pPr>
            <a:r>
              <a:rPr lang="en-US">
                <a:ea typeface="+mj-lt"/>
                <a:cs typeface="+mj-lt"/>
              </a:rPr>
              <a:t>Know:</a:t>
            </a:r>
            <a:endParaRPr lang="en-US"/>
          </a:p>
          <a:p>
            <a:pPr lvl="1">
              <a:buClr>
                <a:srgbClr val="8AD0D6"/>
              </a:buClr>
              <a:buFont typeface="Courier New" charset="2"/>
              <a:buChar char="o"/>
            </a:pPr>
            <a:r>
              <a:rPr lang="en-US" dirty="0">
                <a:ea typeface="+mj-lt"/>
                <a:cs typeface="+mj-lt"/>
              </a:rPr>
              <a:t>Why you're meeting </a:t>
            </a:r>
            <a:endParaRPr lang="en-US"/>
          </a:p>
          <a:p>
            <a:pPr lvl="1">
              <a:buClr>
                <a:srgbClr val="8AD0D6"/>
              </a:buClr>
              <a:buFont typeface="Courier New" charset="2"/>
              <a:buChar char="o"/>
            </a:pPr>
            <a:r>
              <a:rPr lang="en-US">
                <a:ea typeface="+mj-lt"/>
                <a:cs typeface="+mj-lt"/>
              </a:rPr>
              <a:t>What questions you have </a:t>
            </a:r>
            <a:endParaRPr lang="en-US"/>
          </a:p>
          <a:p>
            <a:pPr lvl="1">
              <a:buClr>
                <a:srgbClr val="8AD0D6"/>
              </a:buClr>
              <a:buFont typeface="Courier New" charset="2"/>
              <a:buChar char="o"/>
            </a:pPr>
            <a:r>
              <a:rPr lang="en-US">
                <a:ea typeface="+mj-lt"/>
                <a:cs typeface="+mj-lt"/>
              </a:rPr>
              <a:t>What information you need </a:t>
            </a:r>
            <a:endParaRPr lang="en-US"/>
          </a:p>
          <a:p>
            <a:pPr>
              <a:buClr>
                <a:srgbClr val="8AD0D6"/>
              </a:buClr>
            </a:pPr>
            <a:r>
              <a:rPr lang="en-US"/>
              <a:t>Listen Actively</a:t>
            </a:r>
          </a:p>
          <a:p>
            <a:pPr>
              <a:buClr>
                <a:srgbClr val="8AD0D6"/>
              </a:buClr>
            </a:pPr>
            <a:r>
              <a:rPr lang="en-US">
                <a:ea typeface="+mj-lt"/>
                <a:cs typeface="+mj-lt"/>
              </a:rPr>
              <a:t>Focus on understanding</a:t>
            </a:r>
            <a:endParaRPr lang="en-US"/>
          </a:p>
          <a:p>
            <a:pPr>
              <a:buClr>
                <a:srgbClr val="8AD0D6"/>
              </a:buClr>
            </a:pPr>
            <a:r>
              <a:rPr lang="en-US"/>
              <a:t>Consider taking notes, recording or another way to remember the conversation</a:t>
            </a:r>
            <a:endParaRPr lang="en-US" dirty="0"/>
          </a:p>
          <a:p>
            <a:pPr>
              <a:buClr>
                <a:srgbClr val="8AD0D6"/>
              </a:buClr>
            </a:pPr>
            <a:r>
              <a:rPr lang="en-US"/>
              <a:t>Ask the other people if they are ok with notes/recording</a:t>
            </a:r>
            <a:endParaRPr lang="en-US" dirty="0"/>
          </a:p>
          <a:p>
            <a:pPr>
              <a:buClr>
                <a:srgbClr val="8AD0D6"/>
              </a:buClr>
            </a:pPr>
            <a:r>
              <a:rPr lang="en-US"/>
              <a:t>Do a follow-up email/chat to check understanding</a:t>
            </a:r>
            <a:endParaRPr lang="en-US" dirty="0"/>
          </a:p>
          <a:p>
            <a:pPr>
              <a:buClr>
                <a:srgbClr val="8AD0D6"/>
              </a:buClr>
            </a:pPr>
            <a:endParaRPr lang="en-US" dirty="0"/>
          </a:p>
        </p:txBody>
      </p:sp>
      <p:pic>
        <p:nvPicPr>
          <p:cNvPr id="4" name="Picture 3" descr="Black and white ink drawing of people around a table.  Meme says &quot;Zoom meetings are just modern seances&quot; Bottom says &quot;There is someone who wants to join us&quot; &quot;Elizabeth are you there&quot;  &quot;We can't hear you&quot; &quot;can you hear us&quot;">
            <a:extLst>
              <a:ext uri="{FF2B5EF4-FFF2-40B4-BE49-F238E27FC236}">
                <a16:creationId xmlns:a16="http://schemas.microsoft.com/office/drawing/2014/main" id="{0CA70DD3-EFEC-0144-04FC-0F9A6B5A2830}"/>
              </a:ext>
            </a:extLst>
          </p:cNvPr>
          <p:cNvPicPr>
            <a:picLocks noChangeAspect="1"/>
          </p:cNvPicPr>
          <p:nvPr/>
        </p:nvPicPr>
        <p:blipFill>
          <a:blip r:embed="rId2"/>
          <a:stretch>
            <a:fillRect/>
          </a:stretch>
        </p:blipFill>
        <p:spPr>
          <a:xfrm>
            <a:off x="8183269" y="1717028"/>
            <a:ext cx="3445463" cy="3894314"/>
          </a:xfrm>
          <a:prstGeom prst="rect">
            <a:avLst/>
          </a:prstGeom>
        </p:spPr>
      </p:pic>
    </p:spTree>
    <p:extLst>
      <p:ext uri="{BB962C8B-B14F-4D97-AF65-F5344CB8AC3E}">
        <p14:creationId xmlns:p14="http://schemas.microsoft.com/office/powerpoint/2010/main" val="52138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DB5D-4F47-8C5A-AF85-2AAFEBF3E8DD}"/>
              </a:ext>
            </a:extLst>
          </p:cNvPr>
          <p:cNvSpPr>
            <a:spLocks noGrp="1"/>
          </p:cNvSpPr>
          <p:nvPr>
            <p:ph type="title"/>
          </p:nvPr>
        </p:nvSpPr>
        <p:spPr/>
        <p:txBody>
          <a:bodyPr/>
          <a:lstStyle/>
          <a:p>
            <a:r>
              <a:rPr lang="en-US">
                <a:ea typeface="+mj-lt"/>
                <a:cs typeface="+mj-lt"/>
              </a:rPr>
              <a:t>Email Communication</a:t>
            </a:r>
            <a:endParaRPr lang="en-US"/>
          </a:p>
        </p:txBody>
      </p:sp>
      <p:sp>
        <p:nvSpPr>
          <p:cNvPr id="3" name="Content Placeholder 2">
            <a:extLst>
              <a:ext uri="{FF2B5EF4-FFF2-40B4-BE49-F238E27FC236}">
                <a16:creationId xmlns:a16="http://schemas.microsoft.com/office/drawing/2014/main" id="{2911D91F-50C4-5FF7-311A-D65707B379D4}"/>
              </a:ext>
            </a:extLst>
          </p:cNvPr>
          <p:cNvSpPr>
            <a:spLocks noGrp="1"/>
          </p:cNvSpPr>
          <p:nvPr>
            <p:ph idx="1"/>
          </p:nvPr>
        </p:nvSpPr>
        <p:spPr/>
        <p:txBody>
          <a:bodyPr vert="horz" lIns="91440" tIns="45720" rIns="91440" bIns="45720" rtlCol="0" anchor="t">
            <a:normAutofit/>
          </a:bodyPr>
          <a:lstStyle/>
          <a:p>
            <a:r>
              <a:rPr lang="en-US"/>
              <a:t>Structure Emails Professionally</a:t>
            </a:r>
          </a:p>
          <a:p>
            <a:pPr>
              <a:buClr>
                <a:srgbClr val="8AD0D6"/>
              </a:buClr>
            </a:pPr>
            <a:r>
              <a:rPr lang="en-US">
                <a:ea typeface="+mj-lt"/>
                <a:cs typeface="+mj-lt"/>
              </a:rPr>
              <a:t>A professional email should include:</a:t>
            </a:r>
            <a:endParaRPr lang="en-US"/>
          </a:p>
          <a:p>
            <a:pPr lvl="1">
              <a:buClr>
                <a:srgbClr val="8AD0D6"/>
              </a:buClr>
              <a:buFont typeface="Courier New" charset="2"/>
              <a:buChar char="o"/>
            </a:pPr>
            <a:r>
              <a:rPr lang="en-US"/>
              <a:t>Subject Line</a:t>
            </a:r>
          </a:p>
          <a:p>
            <a:pPr lvl="1">
              <a:buClr>
                <a:srgbClr val="8AD0D6"/>
              </a:buClr>
              <a:buFont typeface="Courier New" charset="2"/>
              <a:buChar char="o"/>
            </a:pPr>
            <a:r>
              <a:rPr lang="en-US">
                <a:ea typeface="+mj-lt"/>
                <a:cs typeface="+mj-lt"/>
              </a:rPr>
              <a:t>Greeting</a:t>
            </a:r>
            <a:endParaRPr lang="en-US" dirty="0"/>
          </a:p>
          <a:p>
            <a:pPr lvl="1">
              <a:buClr>
                <a:srgbClr val="8AD0D6"/>
              </a:buClr>
              <a:buFont typeface="Courier New" charset="2"/>
              <a:buChar char="o"/>
            </a:pPr>
            <a:r>
              <a:rPr lang="en-US">
                <a:ea typeface="+mj-lt"/>
                <a:cs typeface="+mj-lt"/>
              </a:rPr>
              <a:t>Context</a:t>
            </a:r>
            <a:endParaRPr lang="en-US" dirty="0"/>
          </a:p>
          <a:p>
            <a:pPr lvl="1">
              <a:buClr>
                <a:srgbClr val="8AD0D6"/>
              </a:buClr>
              <a:buFont typeface="Courier New" charset="2"/>
              <a:buChar char="o"/>
            </a:pPr>
            <a:r>
              <a:rPr lang="en-US">
                <a:ea typeface="+mj-lt"/>
                <a:cs typeface="+mj-lt"/>
              </a:rPr>
              <a:t>Purpose</a:t>
            </a:r>
            <a:endParaRPr lang="en-US" dirty="0"/>
          </a:p>
          <a:p>
            <a:pPr lvl="1">
              <a:buClr>
                <a:srgbClr val="8AD0D6"/>
              </a:buClr>
              <a:buFont typeface="Courier New" charset="2"/>
              <a:buChar char="o"/>
            </a:pPr>
            <a:r>
              <a:rPr lang="en-US">
                <a:ea typeface="+mj-lt"/>
                <a:cs typeface="+mj-lt"/>
              </a:rPr>
              <a:t>Closing</a:t>
            </a:r>
            <a:endParaRPr lang="en-US" dirty="0"/>
          </a:p>
          <a:p>
            <a:pPr lvl="1">
              <a:buClr>
                <a:srgbClr val="8AD0D6"/>
              </a:buClr>
              <a:buFont typeface="Courier New" charset="2"/>
              <a:buChar char="o"/>
            </a:pPr>
            <a:r>
              <a:rPr lang="en-US"/>
              <a:t>Signature </a:t>
            </a:r>
            <a:endParaRPr lang="en-US" dirty="0"/>
          </a:p>
          <a:p>
            <a:pPr>
              <a:buClr>
                <a:srgbClr val="8AD0D6"/>
              </a:buClr>
            </a:pPr>
            <a:endParaRPr lang="en-US" dirty="0"/>
          </a:p>
        </p:txBody>
      </p:sp>
      <p:pic>
        <p:nvPicPr>
          <p:cNvPr id="5" name="Picture 4" descr="Meme showing Fry from Futurama suspiciously squinting, with the text: 'when you are not sure if it is serious or if someone is just bad at humorous emails.' encapsulates those awkward work email moments when sarcasm is lost in cyberspace. PS be careful with humorous emails">
            <a:extLst>
              <a:ext uri="{FF2B5EF4-FFF2-40B4-BE49-F238E27FC236}">
                <a16:creationId xmlns:a16="http://schemas.microsoft.com/office/drawing/2014/main" id="{FA4C276E-CCBA-DFBE-43F7-396D75045A9D}"/>
              </a:ext>
            </a:extLst>
          </p:cNvPr>
          <p:cNvPicPr>
            <a:picLocks noChangeAspect="1"/>
          </p:cNvPicPr>
          <p:nvPr/>
        </p:nvPicPr>
        <p:blipFill>
          <a:blip r:embed="rId2"/>
          <a:stretch>
            <a:fillRect/>
          </a:stretch>
        </p:blipFill>
        <p:spPr>
          <a:xfrm>
            <a:off x="6589568" y="1688522"/>
            <a:ext cx="4572000" cy="4563341"/>
          </a:xfrm>
          <a:prstGeom prst="rect">
            <a:avLst/>
          </a:prstGeom>
        </p:spPr>
      </p:pic>
    </p:spTree>
    <p:extLst>
      <p:ext uri="{BB962C8B-B14F-4D97-AF65-F5344CB8AC3E}">
        <p14:creationId xmlns:p14="http://schemas.microsoft.com/office/powerpoint/2010/main" val="379488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F218-D6B1-B4E6-DE3C-7477E30DDFE6}"/>
              </a:ext>
            </a:extLst>
          </p:cNvPr>
          <p:cNvSpPr>
            <a:spLocks noGrp="1"/>
          </p:cNvSpPr>
          <p:nvPr>
            <p:ph type="title"/>
          </p:nvPr>
        </p:nvSpPr>
        <p:spPr/>
        <p:txBody>
          <a:bodyPr/>
          <a:lstStyle/>
          <a:p>
            <a:r>
              <a:rPr lang="en-US" dirty="0">
                <a:ea typeface="+mj-lt"/>
                <a:cs typeface="+mj-lt"/>
              </a:rPr>
              <a:t>Chat Platforms (Teams, Slack, Discord, </a:t>
            </a:r>
            <a:r>
              <a:rPr lang="en-US" dirty="0" err="1">
                <a:ea typeface="+mj-lt"/>
                <a:cs typeface="+mj-lt"/>
              </a:rPr>
              <a:t>etc</a:t>
            </a:r>
            <a:r>
              <a:rPr lang="en-US" dirty="0">
                <a:ea typeface="+mj-lt"/>
                <a:cs typeface="+mj-lt"/>
              </a:rPr>
              <a:t>)</a:t>
            </a:r>
            <a:endParaRPr lang="en-US" dirty="0"/>
          </a:p>
        </p:txBody>
      </p:sp>
      <p:sp>
        <p:nvSpPr>
          <p:cNvPr id="3" name="Content Placeholder 2">
            <a:extLst>
              <a:ext uri="{FF2B5EF4-FFF2-40B4-BE49-F238E27FC236}">
                <a16:creationId xmlns:a16="http://schemas.microsoft.com/office/drawing/2014/main" id="{B43EFB5E-2CA0-BD42-BEFF-D31302111B4B}"/>
              </a:ext>
            </a:extLst>
          </p:cNvPr>
          <p:cNvSpPr>
            <a:spLocks noGrp="1"/>
          </p:cNvSpPr>
          <p:nvPr>
            <p:ph idx="1"/>
          </p:nvPr>
        </p:nvSpPr>
        <p:spPr>
          <a:xfrm>
            <a:off x="1103312" y="2052918"/>
            <a:ext cx="3285970" cy="4195481"/>
          </a:xfrm>
        </p:spPr>
        <p:txBody>
          <a:bodyPr vert="horz" lIns="91440" tIns="45720" rIns="91440" bIns="45720" rtlCol="0" anchor="t">
            <a:normAutofit/>
          </a:bodyPr>
          <a:lstStyle/>
          <a:p>
            <a:pPr marL="0" indent="0">
              <a:buNone/>
            </a:pPr>
            <a:r>
              <a:rPr lang="en-US"/>
              <a:t>Write Clear Chat Messages</a:t>
            </a:r>
          </a:p>
          <a:p>
            <a:pPr>
              <a:buClr>
                <a:srgbClr val="8AD0D6"/>
              </a:buClr>
            </a:pPr>
            <a:r>
              <a:rPr lang="en-US">
                <a:ea typeface="+mj-lt"/>
                <a:cs typeface="+mj-lt"/>
              </a:rPr>
              <a:t>A good chat message includes:</a:t>
            </a:r>
            <a:endParaRPr lang="en-US"/>
          </a:p>
          <a:p>
            <a:pPr lvl="1">
              <a:buClr>
                <a:srgbClr val="8AD0D6"/>
              </a:buClr>
              <a:buFont typeface="Courier New" charset="2"/>
              <a:buChar char="o"/>
            </a:pPr>
            <a:r>
              <a:rPr lang="en-US">
                <a:ea typeface="+mj-lt"/>
                <a:cs typeface="+mj-lt"/>
              </a:rPr>
              <a:t>Context </a:t>
            </a:r>
            <a:endParaRPr lang="en-US"/>
          </a:p>
          <a:p>
            <a:pPr lvl="1">
              <a:buClr>
                <a:srgbClr val="8AD0D6"/>
              </a:buClr>
              <a:buFont typeface="Courier New" charset="2"/>
              <a:buChar char="o"/>
            </a:pPr>
            <a:r>
              <a:rPr lang="en-US">
                <a:ea typeface="+mj-lt"/>
                <a:cs typeface="+mj-lt"/>
              </a:rPr>
              <a:t>Purpose </a:t>
            </a:r>
            <a:endParaRPr lang="en-US"/>
          </a:p>
          <a:p>
            <a:pPr lvl="1">
              <a:buClr>
                <a:srgbClr val="8AD0D6"/>
              </a:buClr>
              <a:buFont typeface="Courier New" charset="2"/>
              <a:buChar char="o"/>
            </a:pPr>
            <a:r>
              <a:rPr lang="en-US">
                <a:ea typeface="+mj-lt"/>
                <a:cs typeface="+mj-lt"/>
              </a:rPr>
              <a:t>Specific question or update</a:t>
            </a:r>
            <a:endParaRPr lang="en-US"/>
          </a:p>
          <a:p>
            <a:pPr lvl="1">
              <a:buClr>
                <a:srgbClr val="8AD0D6"/>
              </a:buClr>
              <a:buFont typeface="Courier New" charset="2"/>
              <a:buChar char="o"/>
            </a:pPr>
            <a:r>
              <a:rPr lang="en-US" dirty="0" err="1"/>
              <a:t>Brievity</a:t>
            </a:r>
          </a:p>
          <a:p>
            <a:pPr>
              <a:buClr>
                <a:srgbClr val="8AD0D6"/>
              </a:buClr>
            </a:pPr>
            <a:endParaRPr lang="en-US" dirty="0"/>
          </a:p>
          <a:p>
            <a:pPr>
              <a:buClr>
                <a:srgbClr val="8AD0D6"/>
              </a:buClr>
            </a:pPr>
            <a:endParaRPr lang="en-US" dirty="0"/>
          </a:p>
        </p:txBody>
      </p:sp>
      <p:graphicFrame>
        <p:nvGraphicFramePr>
          <p:cNvPr id="4" name="Table 3">
            <a:extLst>
              <a:ext uri="{FF2B5EF4-FFF2-40B4-BE49-F238E27FC236}">
                <a16:creationId xmlns:a16="http://schemas.microsoft.com/office/drawing/2014/main" id="{4AC8483F-23EE-1B50-C9FF-6D73116CD5DD}"/>
              </a:ext>
            </a:extLst>
          </p:cNvPr>
          <p:cNvGraphicFramePr>
            <a:graphicFrameLocks noGrp="1"/>
          </p:cNvGraphicFramePr>
          <p:nvPr>
            <p:extLst>
              <p:ext uri="{D42A27DB-BD31-4B8C-83A1-F6EECF244321}">
                <p14:modId xmlns:p14="http://schemas.microsoft.com/office/powerpoint/2010/main" val="1254103235"/>
              </p:ext>
            </p:extLst>
          </p:nvPr>
        </p:nvGraphicFramePr>
        <p:xfrm>
          <a:off x="4898571" y="2068285"/>
          <a:ext cx="6996936" cy="3078576"/>
        </p:xfrm>
        <a:graphic>
          <a:graphicData uri="http://schemas.openxmlformats.org/drawingml/2006/table">
            <a:tbl>
              <a:tblPr firstRow="1" bandRow="1">
                <a:tableStyleId>{5C22544A-7EE6-4342-B048-85BDC9FD1C3A}</a:tableStyleId>
              </a:tblPr>
              <a:tblGrid>
                <a:gridCol w="3498468">
                  <a:extLst>
                    <a:ext uri="{9D8B030D-6E8A-4147-A177-3AD203B41FA5}">
                      <a16:colId xmlns:a16="http://schemas.microsoft.com/office/drawing/2014/main" val="3820616355"/>
                    </a:ext>
                  </a:extLst>
                </a:gridCol>
                <a:gridCol w="3498468">
                  <a:extLst>
                    <a:ext uri="{9D8B030D-6E8A-4147-A177-3AD203B41FA5}">
                      <a16:colId xmlns:a16="http://schemas.microsoft.com/office/drawing/2014/main" val="2029116683"/>
                    </a:ext>
                  </a:extLst>
                </a:gridCol>
              </a:tblGrid>
              <a:tr h="375955">
                <a:tc>
                  <a:txBody>
                    <a:bodyPr/>
                    <a:lstStyle/>
                    <a:p>
                      <a:pPr lvl="0" algn="l">
                        <a:lnSpc>
                          <a:spcPct val="100000"/>
                        </a:lnSpc>
                        <a:spcBef>
                          <a:spcPts val="0"/>
                        </a:spcBef>
                        <a:spcAft>
                          <a:spcPts val="0"/>
                        </a:spcAft>
                        <a:buNone/>
                      </a:pPr>
                      <a:r>
                        <a:rPr lang="en-US">
                          <a:solidFill>
                            <a:schemeClr val="bg1"/>
                          </a:solidFill>
                        </a:rPr>
                        <a:t>Do</a:t>
                      </a:r>
                    </a:p>
                  </a:txBody>
                  <a:tcPr>
                    <a:solidFill>
                      <a:schemeClr val="tx1"/>
                    </a:solidFill>
                  </a:tcPr>
                </a:tc>
                <a:tc>
                  <a:txBody>
                    <a:bodyPr/>
                    <a:lstStyle/>
                    <a:p>
                      <a:pPr lvl="0" algn="l">
                        <a:lnSpc>
                          <a:spcPct val="100000"/>
                        </a:lnSpc>
                        <a:spcBef>
                          <a:spcPts val="0"/>
                        </a:spcBef>
                        <a:spcAft>
                          <a:spcPts val="0"/>
                        </a:spcAft>
                        <a:buNone/>
                      </a:pPr>
                      <a:r>
                        <a:rPr lang="en-US" sz="1800" b="1" i="0" u="none" strike="noStrike" noProof="0">
                          <a:solidFill>
                            <a:schemeClr val="bg1"/>
                          </a:solidFill>
                          <a:latin typeface="Century Gothic"/>
                        </a:rPr>
                        <a:t>Avoid</a:t>
                      </a:r>
                    </a:p>
                  </a:txBody>
                  <a:tcPr>
                    <a:solidFill>
                      <a:schemeClr val="tx1"/>
                    </a:solidFill>
                  </a:tcPr>
                </a:tc>
                <a:extLst>
                  <a:ext uri="{0D108BD9-81ED-4DB2-BD59-A6C34878D82A}">
                    <a16:rowId xmlns:a16="http://schemas.microsoft.com/office/drawing/2014/main" val="1196740850"/>
                  </a:ext>
                </a:extLst>
              </a:tr>
              <a:tr h="395844">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Be concise </a:t>
                      </a:r>
                      <a:endParaRPr lang="en-US" sz="1800" b="1" i="0" u="none" strike="noStrike" noProof="0">
                        <a:solidFill>
                          <a:schemeClr val="tx1"/>
                        </a:solidFill>
                        <a:latin typeface="Century Gothic"/>
                      </a:endParaRPr>
                    </a:p>
                  </a:txBody>
                  <a:tcPr>
                    <a:solidFill>
                      <a:schemeClr val="bg1">
                        <a:lumMod val="85000"/>
                      </a:schemeClr>
                    </a:solidFill>
                  </a:tcPr>
                </a:tc>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One-word messages  </a:t>
                      </a:r>
                    </a:p>
                  </a:txBody>
                  <a:tcPr>
                    <a:solidFill>
                      <a:schemeClr val="bg1">
                        <a:lumMod val="85000"/>
                      </a:schemeClr>
                    </a:solidFill>
                  </a:tcPr>
                </a:tc>
                <a:extLst>
                  <a:ext uri="{0D108BD9-81ED-4DB2-BD59-A6C34878D82A}">
                    <a16:rowId xmlns:a16="http://schemas.microsoft.com/office/drawing/2014/main" val="175039145"/>
                  </a:ext>
                </a:extLst>
              </a:tr>
              <a:tr h="443345">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Be respectful </a:t>
                      </a:r>
                      <a:endParaRPr lang="en-US" sz="1800" b="1" i="0" u="none" strike="noStrike" noProof="0">
                        <a:solidFill>
                          <a:schemeClr val="tx1"/>
                        </a:solidFill>
                        <a:latin typeface="Century Gothic"/>
                      </a:endParaRPr>
                    </a:p>
                  </a:txBody>
                  <a:tcPr>
                    <a:solidFill>
                      <a:schemeClr val="bg1">
                        <a:lumMod val="85000"/>
                      </a:schemeClr>
                    </a:solidFill>
                  </a:tcPr>
                </a:tc>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Excessive abbreviations </a:t>
                      </a:r>
                      <a:endParaRPr lang="en-US" sz="1800" b="1" i="0" u="none" strike="noStrike" noProof="0">
                        <a:solidFill>
                          <a:schemeClr val="tx1"/>
                        </a:solidFill>
                        <a:latin typeface="Century Gothic"/>
                      </a:endParaRPr>
                    </a:p>
                  </a:txBody>
                  <a:tcPr>
                    <a:solidFill>
                      <a:schemeClr val="bg1">
                        <a:lumMod val="85000"/>
                      </a:schemeClr>
                    </a:solidFill>
                  </a:tcPr>
                </a:tc>
                <a:extLst>
                  <a:ext uri="{0D108BD9-81ED-4DB2-BD59-A6C34878D82A}">
                    <a16:rowId xmlns:a16="http://schemas.microsoft.com/office/drawing/2014/main" val="2529494877"/>
                  </a:ext>
                </a:extLst>
              </a:tr>
              <a:tr h="653836">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Use complete thoughts </a:t>
                      </a:r>
                      <a:endParaRPr lang="en-US" sz="1800" b="1" i="0" u="none" strike="noStrike" noProof="0">
                        <a:solidFill>
                          <a:schemeClr val="tx1"/>
                        </a:solidFill>
                        <a:latin typeface="Century Gothic"/>
                      </a:endParaRPr>
                    </a:p>
                  </a:txBody>
                  <a:tcPr>
                    <a:solidFill>
                      <a:schemeClr val="bg1">
                        <a:lumMod val="85000"/>
                      </a:schemeClr>
                    </a:solidFill>
                  </a:tcPr>
                </a:tc>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Sending multiple fragmented messages </a:t>
                      </a:r>
                      <a:endParaRPr lang="en-US">
                        <a:solidFill>
                          <a:schemeClr val="tx1"/>
                        </a:solidFill>
                      </a:endParaRPr>
                    </a:p>
                  </a:txBody>
                  <a:tcPr>
                    <a:solidFill>
                      <a:schemeClr val="bg1">
                        <a:lumMod val="85000"/>
                      </a:schemeClr>
                    </a:solidFill>
                  </a:tcPr>
                </a:tc>
                <a:extLst>
                  <a:ext uri="{0D108BD9-81ED-4DB2-BD59-A6C34878D82A}">
                    <a16:rowId xmlns:a16="http://schemas.microsoft.com/office/drawing/2014/main" val="4270578636"/>
                  </a:ext>
                </a:extLst>
              </a:tr>
              <a:tr h="1209596">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Provide context </a:t>
                      </a:r>
                      <a:endParaRPr lang="en-US" sz="1800" b="1" i="0" u="none" strike="noStrike" noProof="0">
                        <a:solidFill>
                          <a:schemeClr val="tx1"/>
                        </a:solidFill>
                        <a:latin typeface="Century Gothic"/>
                      </a:endParaRPr>
                    </a:p>
                  </a:txBody>
                  <a:tcPr>
                    <a:solidFill>
                      <a:schemeClr val="bg1">
                        <a:lumMod val="85000"/>
                      </a:schemeClr>
                    </a:solidFill>
                  </a:tcPr>
                </a:tc>
                <a:tc>
                  <a:txBody>
                    <a:bodyPr/>
                    <a:lstStyle/>
                    <a:p>
                      <a:pPr marL="285750" lvl="0" indent="-285750" algn="l">
                        <a:lnSpc>
                          <a:spcPct val="100000"/>
                        </a:lnSpc>
                        <a:spcBef>
                          <a:spcPts val="0"/>
                        </a:spcBef>
                        <a:spcAft>
                          <a:spcPts val="0"/>
                        </a:spcAft>
                        <a:buClr>
                          <a:srgbClr val="000000"/>
                        </a:buClr>
                        <a:buFont typeface="Arial,Sans-Serif"/>
                        <a:buChar char="•"/>
                      </a:pPr>
                      <a:r>
                        <a:rPr lang="en-US" sz="1800" b="0" i="0" u="none" strike="noStrike" noProof="0">
                          <a:solidFill>
                            <a:schemeClr val="tx1"/>
                          </a:solidFill>
                          <a:latin typeface="Century Gothic"/>
                        </a:rPr>
                        <a:t>Using chat for complex discussions</a:t>
                      </a:r>
                      <a:endParaRPr lang="en-US" sz="1800" b="1" i="0" u="none" strike="noStrike" noProof="0">
                        <a:solidFill>
                          <a:schemeClr val="tx1"/>
                        </a:solidFill>
                        <a:latin typeface="Century Gothic"/>
                      </a:endParaRPr>
                    </a:p>
                    <a:p>
                      <a:pPr marL="285750" lvl="0" indent="-285750" algn="l">
                        <a:lnSpc>
                          <a:spcPct val="100000"/>
                        </a:lnSpc>
                        <a:spcBef>
                          <a:spcPts val="0"/>
                        </a:spcBef>
                        <a:spcAft>
                          <a:spcPts val="0"/>
                        </a:spcAft>
                        <a:buClr>
                          <a:srgbClr val="000000"/>
                        </a:buClr>
                        <a:buFont typeface="Arial,Sans-Serif"/>
                        <a:buChar char="•"/>
                      </a:pPr>
                      <a:endParaRPr lang="en-US" sz="1800" b="0" i="0" u="none" strike="noStrike" noProof="0" dirty="0">
                        <a:solidFill>
                          <a:schemeClr val="tx1"/>
                        </a:solidFill>
                        <a:latin typeface="Century Gothic"/>
                      </a:endParaRPr>
                    </a:p>
                    <a:p>
                      <a:pPr lvl="0">
                        <a:buNone/>
                      </a:pPr>
                      <a:endParaRPr lang="en-US" dirty="0">
                        <a:solidFill>
                          <a:schemeClr val="tx1"/>
                        </a:solidFill>
                      </a:endParaRPr>
                    </a:p>
                  </a:txBody>
                  <a:tcPr>
                    <a:solidFill>
                      <a:schemeClr val="bg1">
                        <a:lumMod val="85000"/>
                      </a:schemeClr>
                    </a:solidFill>
                  </a:tcPr>
                </a:tc>
                <a:extLst>
                  <a:ext uri="{0D108BD9-81ED-4DB2-BD59-A6C34878D82A}">
                    <a16:rowId xmlns:a16="http://schemas.microsoft.com/office/drawing/2014/main" val="654269645"/>
                  </a:ext>
                </a:extLst>
              </a:tr>
            </a:tbl>
          </a:graphicData>
        </a:graphic>
      </p:graphicFrame>
    </p:spTree>
    <p:extLst>
      <p:ext uri="{BB962C8B-B14F-4D97-AF65-F5344CB8AC3E}">
        <p14:creationId xmlns:p14="http://schemas.microsoft.com/office/powerpoint/2010/main" val="227121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C248-4F79-2E5A-92C2-5593B2D30659}"/>
              </a:ext>
            </a:extLst>
          </p:cNvPr>
          <p:cNvSpPr>
            <a:spLocks noGrp="1"/>
          </p:cNvSpPr>
          <p:nvPr>
            <p:ph type="title"/>
          </p:nvPr>
        </p:nvSpPr>
        <p:spPr/>
        <p:txBody>
          <a:bodyPr/>
          <a:lstStyle/>
          <a:p>
            <a:r>
              <a:rPr lang="en-US">
                <a:ea typeface="+mj-lt"/>
                <a:cs typeface="+mj-lt"/>
              </a:rPr>
              <a:t>Handling Difficult Conversations</a:t>
            </a:r>
            <a:endParaRPr lang="en-US"/>
          </a:p>
        </p:txBody>
      </p:sp>
      <p:sp>
        <p:nvSpPr>
          <p:cNvPr id="3" name="Content Placeholder 2">
            <a:extLst>
              <a:ext uri="{FF2B5EF4-FFF2-40B4-BE49-F238E27FC236}">
                <a16:creationId xmlns:a16="http://schemas.microsoft.com/office/drawing/2014/main" id="{FCCF97D2-9959-444B-0CFB-1B4962B0B07A}"/>
              </a:ext>
            </a:extLst>
          </p:cNvPr>
          <p:cNvSpPr>
            <a:spLocks noGrp="1"/>
          </p:cNvSpPr>
          <p:nvPr>
            <p:ph idx="1"/>
          </p:nvPr>
        </p:nvSpPr>
        <p:spPr/>
        <p:txBody>
          <a:bodyPr vert="horz" lIns="91440" tIns="45720" rIns="91440" bIns="45720" rtlCol="0" anchor="t">
            <a:normAutofit fontScale="85000" lnSpcReduction="20000"/>
          </a:bodyPr>
          <a:lstStyle/>
          <a:p>
            <a:r>
              <a:rPr lang="en-US">
                <a:ea typeface="+mj-lt"/>
                <a:cs typeface="+mj-lt"/>
              </a:rPr>
              <a:t>Professional communication is especially important during disagreement</a:t>
            </a:r>
          </a:p>
          <a:p>
            <a:pPr>
              <a:buClr>
                <a:srgbClr val="8AD0D6"/>
              </a:buClr>
            </a:pPr>
            <a:r>
              <a:rPr lang="en-US"/>
              <a:t>Focus on the Problem</a:t>
            </a:r>
            <a:endParaRPr lang="en-US" dirty="0"/>
          </a:p>
          <a:p>
            <a:pPr lvl="1">
              <a:buClr>
                <a:srgbClr val="8AD0D6"/>
              </a:buClr>
              <a:buFont typeface="Courier New" charset="2"/>
              <a:buChar char="o"/>
            </a:pPr>
            <a:r>
              <a:rPr lang="en-US">
                <a:ea typeface="+mj-lt"/>
                <a:cs typeface="+mj-lt"/>
              </a:rPr>
              <a:t>Instead of:</a:t>
            </a:r>
            <a:endParaRPr lang="en-US"/>
          </a:p>
          <a:p>
            <a:pPr lvl="2">
              <a:buClr>
                <a:srgbClr val="8AD0D6"/>
              </a:buClr>
              <a:buFont typeface="Wingdings" charset="2"/>
              <a:buChar char="§"/>
            </a:pPr>
            <a:r>
              <a:rPr lang="en-US">
                <a:ea typeface="+mj-lt"/>
                <a:cs typeface="+mj-lt"/>
              </a:rPr>
              <a:t>You never finish your work.</a:t>
            </a:r>
            <a:endParaRPr lang="en-US"/>
          </a:p>
          <a:p>
            <a:pPr lvl="1">
              <a:buClr>
                <a:srgbClr val="8AD0D6"/>
              </a:buClr>
              <a:buFont typeface="Courier New" charset="2"/>
              <a:buChar char="o"/>
            </a:pPr>
            <a:r>
              <a:rPr lang="en-US">
                <a:ea typeface="+mj-lt"/>
                <a:cs typeface="+mj-lt"/>
              </a:rPr>
              <a:t>Try:</a:t>
            </a:r>
            <a:endParaRPr lang="en-US"/>
          </a:p>
          <a:p>
            <a:pPr lvl="2">
              <a:buClr>
                <a:srgbClr val="8AD0D6"/>
              </a:buClr>
              <a:buFont typeface="Wingdings" charset="2"/>
              <a:buChar char="§"/>
            </a:pPr>
            <a:r>
              <a:rPr lang="en-US" dirty="0">
                <a:ea typeface="+mj-lt"/>
                <a:cs typeface="+mj-lt"/>
              </a:rPr>
              <a:t>The task assigned for Tuesday hasn't been completed yet. Can we discuss how to move forward?</a:t>
            </a:r>
            <a:endParaRPr lang="en-US"/>
          </a:p>
          <a:p>
            <a:pPr>
              <a:buClr>
                <a:srgbClr val="8AD0D6"/>
              </a:buClr>
            </a:pPr>
            <a:r>
              <a:rPr lang="en-US"/>
              <a:t>Ask Questions instead</a:t>
            </a:r>
            <a:r>
              <a:rPr lang="en-US">
                <a:ea typeface="+mj-lt"/>
                <a:cs typeface="+mj-lt"/>
              </a:rPr>
              <a:t> of making assumptions</a:t>
            </a:r>
            <a:endParaRPr lang="en-US" dirty="0"/>
          </a:p>
          <a:p>
            <a:pPr>
              <a:buClr>
                <a:srgbClr val="8AD0D6"/>
              </a:buClr>
            </a:pPr>
            <a:r>
              <a:rPr lang="en-US"/>
              <a:t>Be Solution-Oriented</a:t>
            </a:r>
            <a:endParaRPr lang="en-US" dirty="0"/>
          </a:p>
          <a:p>
            <a:pPr>
              <a:buClr>
                <a:srgbClr val="8AD0D6"/>
              </a:buClr>
            </a:pPr>
            <a:r>
              <a:rPr lang="en-US">
                <a:ea typeface="+mj-lt"/>
                <a:cs typeface="+mj-lt"/>
              </a:rPr>
              <a:t>Focus on:</a:t>
            </a:r>
            <a:endParaRPr lang="en-US"/>
          </a:p>
          <a:p>
            <a:pPr lvl="1">
              <a:buClr>
                <a:srgbClr val="8AD0D6"/>
              </a:buClr>
              <a:buFont typeface="Courier New" charset="2"/>
              <a:buChar char="o"/>
            </a:pPr>
            <a:r>
              <a:rPr lang="en-US">
                <a:ea typeface="+mj-lt"/>
                <a:cs typeface="+mj-lt"/>
              </a:rPr>
              <a:t>Next steps, Clarification, and Resolution </a:t>
            </a:r>
            <a:endParaRPr lang="en-US"/>
          </a:p>
          <a:p>
            <a:pPr>
              <a:buClr>
                <a:srgbClr val="8AD0D6"/>
              </a:buClr>
            </a:pPr>
            <a:r>
              <a:rPr lang="en-US" dirty="0">
                <a:ea typeface="+mj-lt"/>
                <a:cs typeface="+mj-lt"/>
              </a:rPr>
              <a:t>Don't </a:t>
            </a:r>
            <a:r>
              <a:rPr lang="en-US" dirty="0" err="1">
                <a:ea typeface="+mj-lt"/>
                <a:cs typeface="+mj-lt"/>
              </a:rPr>
              <a:t>forcus</a:t>
            </a:r>
            <a:r>
              <a:rPr lang="en-US" dirty="0">
                <a:ea typeface="+mj-lt"/>
                <a:cs typeface="+mj-lt"/>
              </a:rPr>
              <a:t> on:</a:t>
            </a:r>
            <a:endParaRPr lang="en-US" dirty="0"/>
          </a:p>
          <a:p>
            <a:pPr lvl="1">
              <a:buClr>
                <a:srgbClr val="8AD0D6"/>
              </a:buClr>
              <a:buFont typeface="Courier New" charset="2"/>
              <a:buChar char="o"/>
            </a:pPr>
            <a:r>
              <a:rPr lang="en-US">
                <a:ea typeface="+mj-lt"/>
                <a:cs typeface="+mj-lt"/>
              </a:rPr>
              <a:t>Blame, Frustration, Personal criticism</a:t>
            </a:r>
            <a:endParaRPr lang="en-US"/>
          </a:p>
          <a:p>
            <a:pPr>
              <a:buClr>
                <a:srgbClr val="8AD0D6"/>
              </a:buClr>
            </a:pPr>
            <a:endParaRPr lang="en-US" dirty="0"/>
          </a:p>
          <a:p>
            <a:pPr>
              <a:buClr>
                <a:srgbClr val="8AD0D6"/>
              </a:buClr>
            </a:pPr>
            <a:endParaRPr lang="en-US" dirty="0"/>
          </a:p>
        </p:txBody>
      </p:sp>
    </p:spTree>
    <p:extLst>
      <p:ext uri="{BB962C8B-B14F-4D97-AF65-F5344CB8AC3E}">
        <p14:creationId xmlns:p14="http://schemas.microsoft.com/office/powerpoint/2010/main" val="1401100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How to </vt:lpstr>
      <vt:lpstr>Why Professional Communication Matters</vt:lpstr>
      <vt:lpstr>Consider Your Audience</vt:lpstr>
      <vt:lpstr>How to refer to people</vt:lpstr>
      <vt:lpstr>Choose the Right Communication Method</vt:lpstr>
      <vt:lpstr>In-Person Communication</vt:lpstr>
      <vt:lpstr>Email Communication</vt:lpstr>
      <vt:lpstr>Chat Platforms (Teams, Slack, Discord, etc)</vt:lpstr>
      <vt:lpstr>Handling Difficult Conversations</vt:lpstr>
      <vt:lpstr>Review Before Sending messages/emails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205</cp:revision>
  <dcterms:created xsi:type="dcterms:W3CDTF">2026-06-03T14:45:37Z</dcterms:created>
  <dcterms:modified xsi:type="dcterms:W3CDTF">2026-06-16T17:12:38Z</dcterms:modified>
</cp:coreProperties>
</file>