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89F9F-8F77-0AC8-24DD-46894FC1A26A}" v="150" dt="2026-06-16T16:00:06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0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5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69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0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36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5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6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9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2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6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98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0" y="359228"/>
            <a:ext cx="3739061" cy="1350361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How To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3552" y="5638341"/>
            <a:ext cx="8825658" cy="861420"/>
          </a:xfrm>
        </p:spPr>
        <p:txBody>
          <a:bodyPr>
            <a:normAutofit fontScale="70000" lnSpcReduction="20000"/>
          </a:bodyPr>
          <a:lstStyle/>
          <a:p>
            <a:r>
              <a:rPr lang="en-US" sz="7200" b="1">
                <a:solidFill>
                  <a:srgbClr val="EBEBEB"/>
                </a:solidFill>
              </a:rPr>
              <a:t>Collaborate as a Team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A59D-027C-5996-ECD2-E6A3F10F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Research Phase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42CB-F4ED-9E00-9CE6-708C7FA4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Research Phase: Each student finds 2–3 credible sources and does some research on the topic </a:t>
            </a:r>
            <a:r>
              <a:rPr lang="en-US">
                <a:ea typeface="+mj-lt"/>
                <a:cs typeface="+mj-lt"/>
              </a:rPr>
              <a:t>independently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As a group Discuss: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Evaluate source quality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Compare findings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Identify common themes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Decide which information to include</a:t>
            </a:r>
            <a:endParaRPr lang="en-US"/>
          </a:p>
        </p:txBody>
      </p:sp>
      <p:pic>
        <p:nvPicPr>
          <p:cNvPr id="4" name="Picture 3" descr="Batman slapping Robin meme.  Robin says &quot;I've done my research&quot;  Batman says &quot;Google isn't research&quot;">
            <a:extLst>
              <a:ext uri="{FF2B5EF4-FFF2-40B4-BE49-F238E27FC236}">
                <a16:creationId xmlns:a16="http://schemas.microsoft.com/office/drawing/2014/main" id="{009530E7-753E-EBB3-591D-1138BD7B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587" y="2511488"/>
            <a:ext cx="3378832" cy="4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DBE2-B6A1-5313-008F-8D18DCF9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Start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82A8-0F3A-274B-B25E-56E2A579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72209"/>
            <a:ext cx="5551301" cy="41761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Content Development: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Create presentation outline together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Determine and list key points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Decide who will explain each section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Slide Development could be done together or  </a:t>
            </a:r>
            <a:r>
              <a:rPr lang="en-US">
                <a:ea typeface="+mj-lt"/>
                <a:cs typeface="+mj-lt"/>
              </a:rPr>
              <a:t>independently</a:t>
            </a:r>
            <a:r>
              <a:rPr lang="en-US" dirty="0">
                <a:ea typeface="+mj-lt"/>
                <a:cs typeface="+mj-lt"/>
              </a:rPr>
              <a:t> for </a:t>
            </a:r>
            <a:r>
              <a:rPr lang="en-US">
                <a:ea typeface="+mj-lt"/>
                <a:cs typeface="+mj-lt"/>
              </a:rPr>
              <a:t>each section </a:t>
            </a:r>
            <a:endParaRPr lang="en-US"/>
          </a:p>
        </p:txBody>
      </p:sp>
      <p:pic>
        <p:nvPicPr>
          <p:cNvPr id="4" name="Picture 3" descr="Meme of Mr Bean with an awkward smile that says &quot;This is my excited face&quot;">
            <a:extLst>
              <a:ext uri="{FF2B5EF4-FFF2-40B4-BE49-F238E27FC236}">
                <a16:creationId xmlns:a16="http://schemas.microsoft.com/office/drawing/2014/main" id="{E0135552-1F74-028C-0117-1B6AEB10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01" y="1602536"/>
            <a:ext cx="47625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4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7D19-5DB7-931E-0535-8E67FA3F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- </a:t>
            </a:r>
            <a:r>
              <a:rPr lang="en-US">
                <a:ea typeface="+mj-lt"/>
                <a:cs typeface="+mj-lt"/>
              </a:rPr>
              <a:t>Practice and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5F70-0560-77F5-A5F5-70B19DDE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Review visual design, slides and citations 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Suggest improvements and practice 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Practice presentation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Time each section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Identify unclear explanations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Revise if needed!</a:t>
            </a:r>
            <a:endParaRPr lang="en-US"/>
          </a:p>
        </p:txBody>
      </p:sp>
      <p:pic>
        <p:nvPicPr>
          <p:cNvPr id="4" name="Picture 3" descr="three movie characters (Shrek, Hulk and Sonic the Hedgehog) in front of a blackboard looking proud or with trepidation, with the caption &quot;when your group does a horrible presentation but at least it's over&quot;">
            <a:extLst>
              <a:ext uri="{FF2B5EF4-FFF2-40B4-BE49-F238E27FC236}">
                <a16:creationId xmlns:a16="http://schemas.microsoft.com/office/drawing/2014/main" id="{C197D85D-68A2-76B3-9A32-E02A030F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27" y="2199287"/>
            <a:ext cx="3983426" cy="39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4E8B-59FF-8912-B6AF-83921F4C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Check-ins and what's a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23C5-10F6-FA5F-9186-5748F59E6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905" y="1714251"/>
            <a:ext cx="8946541" cy="4195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Check-In 1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Are the sources credible and relevant?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Check-In 2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Does the presentation address all assignment requirements?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Check-In 3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Can every team member explain the project and answer questions?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Success Factors</a:t>
            </a: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Shared understanding of the topic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Regular meetings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Collective review of all materials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Everyone participates throughout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5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086A-E30D-B256-48CB-5A6178C2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Why Team Projects Fail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FCC9-4348-0E4C-DD5E-DAED5CCF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183" y="1856272"/>
            <a:ext cx="5013638" cy="39128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No clear division of responsibilities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Team members assume someone else is doing the work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Poor communication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Work starts too late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One person does most of the work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Conflicts are ignored until the deadline approaches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No system for tracking progress</a:t>
            </a:r>
            <a:endParaRPr lang="en-US"/>
          </a:p>
        </p:txBody>
      </p:sp>
      <p:pic>
        <p:nvPicPr>
          <p:cNvPr id="4" name="Picture 3" descr="A group of men walking in a hallway title says &quot;every group project&quot; each person has a label.  &quot;does 99% of the work&quot; &quot;has no idea what's going on the whole time&quot; &quot; says he's doing to help out.  He's not&quot;  and lastly &quot;Disappear at the very beginning and doesn't show up until the very end&quot; ">
            <a:extLst>
              <a:ext uri="{FF2B5EF4-FFF2-40B4-BE49-F238E27FC236}">
                <a16:creationId xmlns:a16="http://schemas.microsoft.com/office/drawing/2014/main" id="{4C106E2A-4B1D-02BD-1282-2F3C99134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1" y="1718557"/>
            <a:ext cx="48768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7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F5B4C-7371-AA00-23CB-9F5FE757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1: Define the Project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10A5-D32A-3649-05A9-490651F4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75214"/>
            <a:ext cx="6848690" cy="4073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Discuss: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does success look like?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are the required deliverables?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are the grading criteria? 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What are the major milestones?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Create a shared project summary that includes everything spelled out including communication methods, project </a:t>
            </a:r>
            <a:r>
              <a:rPr lang="en-US">
                <a:ea typeface="+mj-lt"/>
                <a:cs typeface="+mj-lt"/>
              </a:rPr>
              <a:t>summary with deadlines and anything else that the team thinks is important to bring up</a:t>
            </a:r>
            <a:endParaRPr lang="en-US" dirty="0"/>
          </a:p>
        </p:txBody>
      </p:sp>
      <p:pic>
        <p:nvPicPr>
          <p:cNvPr id="4" name="Picture 3" descr="Grumpy cat meme that says &quot;Teamwork is important it helps to put the blame on someone else&quot;">
            <a:extLst>
              <a:ext uri="{FF2B5EF4-FFF2-40B4-BE49-F238E27FC236}">
                <a16:creationId xmlns:a16="http://schemas.microsoft.com/office/drawing/2014/main" id="{9E70ED47-812E-9FC7-02B8-1A7CB05A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205" y="1742230"/>
            <a:ext cx="4453842" cy="45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3198-473E-88D3-2552-DF705A56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Step 2: Establish Team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69BA1-3113-8468-5770-AC6B99D87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j-lt"/>
                <a:cs typeface="+mj-lt"/>
              </a:rPr>
              <a:t>Communication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How will we communicate?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How quickly should messages be answered?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happens if someone is unavailable?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Meetings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How often will we meet?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In person or online?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Who schedules meetings?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Accountability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happens if a deadline is missed?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How will concerns be raised?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How will work be reviewed before submission?</a:t>
            </a:r>
            <a:endParaRPr lang="en-US" dirty="0"/>
          </a:p>
        </p:txBody>
      </p:sp>
      <p:pic>
        <p:nvPicPr>
          <p:cNvPr id="4" name="Picture 3" descr="Meme of drawing of a woman at a desk with a book that says &quot;When i die, i want the people I did group projects with to lower me into my grave so they can let me down one last time&quot;">
            <a:extLst>
              <a:ext uri="{FF2B5EF4-FFF2-40B4-BE49-F238E27FC236}">
                <a16:creationId xmlns:a16="http://schemas.microsoft.com/office/drawing/2014/main" id="{54417E1C-3057-8123-709D-0FE1870F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676" y="2427287"/>
            <a:ext cx="4762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0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B61E-157F-5F69-A8F0-5F73633F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3: Break Work Into Tasks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969A-0108-82B2-8630-9E1D97AEE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Avoid agreeing to vague responsibilities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Tasks should be: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Specific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Measurable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Assigned to specific people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Time-bound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endParaRPr lang="en-US" dirty="0"/>
          </a:p>
        </p:txBody>
      </p:sp>
      <p:pic>
        <p:nvPicPr>
          <p:cNvPr id="4" name="Picture 3" descr="group project meme of the Spider-mans pointing at each other.  Says &quot;me and me coworkers whenever asked who is leading the project&quot;">
            <a:extLst>
              <a:ext uri="{FF2B5EF4-FFF2-40B4-BE49-F238E27FC236}">
                <a16:creationId xmlns:a16="http://schemas.microsoft.com/office/drawing/2014/main" id="{B0927376-05D2-C22A-2CB8-21D8C669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75" y="2057581"/>
            <a:ext cx="4791254" cy="34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6612-BFB4-174C-8B6E-6671BBCD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4: Create Internal Deadlines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8ABE-3638-4503-8133-77939150F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Never use the final due date as the first deadline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Internal deadlines create room for revisions and unexpected problems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/>
              <a:t>Plan for issues and roadblocks</a:t>
            </a:r>
          </a:p>
          <a:p>
            <a:pPr>
              <a:buClr>
                <a:srgbClr val="8AD0D6"/>
              </a:buClr>
            </a:pPr>
            <a:r>
              <a:rPr lang="en-US" dirty="0"/>
              <a:t>Make sure to take into account everyone's schedule and availability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/>
              <a:t>For example, if you have things do in 3 classes on one day that might not be a good day to have more things due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0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84F6-CF81-948B-45B2-C6D9E9EF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5: Track Progress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ACE6-4F3C-7EB3-61AA-7B236F75A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j-lt"/>
                <a:cs typeface="+mj-lt"/>
              </a:rPr>
              <a:t>Teams should always know: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is complete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is in progress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What still needs to be done</a:t>
            </a:r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Who is working on what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Tool Ideas/Suggestions: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Trello</a:t>
            </a:r>
            <a:endParaRPr lang="en-US"/>
          </a:p>
          <a:p>
            <a:pPr lvl="1">
              <a:buClr>
                <a:srgbClr val="8AD0D6"/>
              </a:buClr>
              <a:buFont typeface="Wingdings 3" charset="2"/>
              <a:buChar char="o"/>
            </a:pPr>
            <a:r>
              <a:rPr lang="en-US">
                <a:ea typeface="+mj-lt"/>
                <a:cs typeface="+mj-lt"/>
              </a:rPr>
              <a:t>GitHub Projects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Microsoft Planner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Sticky notes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Whiteboard </a:t>
            </a:r>
            <a:endParaRPr lang="en-US"/>
          </a:p>
        </p:txBody>
      </p:sp>
      <p:pic>
        <p:nvPicPr>
          <p:cNvPr id="4" name="Picture 3" descr="Two images of Sisyphus pushing a boulder up a hill first one says &quot;how it started&quot; second one says &quot;how its going.&quot;">
            <a:extLst>
              <a:ext uri="{FF2B5EF4-FFF2-40B4-BE49-F238E27FC236}">
                <a16:creationId xmlns:a16="http://schemas.microsoft.com/office/drawing/2014/main" id="{E822E12C-C3FF-5EF7-307B-2D244FBE0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42" y="1699743"/>
            <a:ext cx="5911614" cy="422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5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F5FD-16B0-28B7-56B9-3A20E0C0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Step 6: Address Problems Early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2431-3219-2115-B181-98117118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265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Most team conflicts become difficult because nobody addresses them</a:t>
            </a:r>
          </a:p>
          <a:p>
            <a:pPr>
              <a:buClr>
                <a:srgbClr val="8AD0D6"/>
              </a:buClr>
            </a:pPr>
            <a:r>
              <a:rPr lang="en-US"/>
              <a:t>Clear and straightforward communication is important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dirty="0"/>
              <a:t>Remember everyone wants to do well and thinks they are a good </a:t>
            </a:r>
            <a:r>
              <a:rPr lang="en-US"/>
              <a:t>person; conflicts can come from misunderstandings and communication issues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039B9D-F468-8C7C-8FC1-7CD306CC9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12985"/>
              </p:ext>
            </p:extLst>
          </p:nvPr>
        </p:nvGraphicFramePr>
        <p:xfrm>
          <a:off x="1635628" y="4492792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291648390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251399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Focus on: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r>
                        <a:rPr lang="en-US" sz="1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Avoid: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2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Actions</a:t>
                      </a:r>
                      <a:endParaRPr lang="en-US" sz="15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Personal attacks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5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Expectations</a:t>
                      </a:r>
                      <a:endParaRPr lang="en-US" sz="15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Assumptions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6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Solutions</a:t>
                      </a:r>
                      <a:endParaRPr lang="en-US" sz="15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Public confrontation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5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52E0-C009-2CDF-FD46-5CB3133B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Example: Research Presentation Team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EB54-22A8-96F4-3D31-40E560B10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Assignment: Create a 15-minute presentation on renewable energy policy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Team: 4 students </a:t>
            </a:r>
            <a:endParaRPr lang="en-US"/>
          </a:p>
          <a:p>
            <a:pPr>
              <a:buClr>
                <a:srgbClr val="8AD0D6"/>
              </a:buClr>
            </a:pPr>
            <a:r>
              <a:rPr lang="en-US"/>
              <a:t>Things to do:</a:t>
            </a:r>
            <a:endParaRPr lang="en-US" dirty="0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 dirty="0">
                <a:ea typeface="+mj-lt"/>
                <a:cs typeface="+mj-lt"/>
              </a:rPr>
              <a:t>Topic selection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Research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Content development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Slide creation</a:t>
            </a:r>
            <a:endParaRPr lang="en-US"/>
          </a:p>
          <a:p>
            <a:pPr lvl="1">
              <a:buClr>
                <a:srgbClr val="8AD0D6"/>
              </a:buClr>
              <a:buFont typeface="Courier New" charset="2"/>
              <a:buChar char="o"/>
            </a:pPr>
            <a:r>
              <a:rPr lang="en-US">
                <a:ea typeface="+mj-lt"/>
                <a:cs typeface="+mj-lt"/>
              </a:rPr>
              <a:t>Presentation preparation</a:t>
            </a:r>
            <a:endParaRPr lang="en-US"/>
          </a:p>
        </p:txBody>
      </p:sp>
      <p:pic>
        <p:nvPicPr>
          <p:cNvPr id="4" name="Picture 3" descr="Group of people from memes around a blank presentation board that says &quot;When all the lazy students get put in the same presentation group">
            <a:extLst>
              <a:ext uri="{FF2B5EF4-FFF2-40B4-BE49-F238E27FC236}">
                <a16:creationId xmlns:a16="http://schemas.microsoft.com/office/drawing/2014/main" id="{ACC683DB-A1DE-C5E1-FE61-CE388379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719" y="2857291"/>
            <a:ext cx="3280459" cy="3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8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How To </vt:lpstr>
      <vt:lpstr>Why Team Projects Fail</vt:lpstr>
      <vt:lpstr>Step 1: Define the Project</vt:lpstr>
      <vt:lpstr>Step 2: Establish Team Expectations</vt:lpstr>
      <vt:lpstr>Step 3: Break Work Into Tasks</vt:lpstr>
      <vt:lpstr>Step 4: Create Internal Deadlines</vt:lpstr>
      <vt:lpstr>Step 5: Track Progress</vt:lpstr>
      <vt:lpstr>Step 6: Address Problems Early</vt:lpstr>
      <vt:lpstr>Example: Research Presentation Team</vt:lpstr>
      <vt:lpstr>Example – Research Phase</vt:lpstr>
      <vt:lpstr>Example – Start the project</vt:lpstr>
      <vt:lpstr>Example - Practice and Revision</vt:lpstr>
      <vt:lpstr>Example – Check-ins and what's a success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258</cp:revision>
  <dcterms:created xsi:type="dcterms:W3CDTF">2026-06-03T17:52:44Z</dcterms:created>
  <dcterms:modified xsi:type="dcterms:W3CDTF">2026-06-16T17:11:27Z</dcterms:modified>
</cp:coreProperties>
</file>