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73CA6-7C0C-588D-6D74-909E179EF90C}" v="573" dt="2026-06-16T17:05:26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6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7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09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5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3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6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5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0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8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5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7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4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659" y="328318"/>
            <a:ext cx="4056103" cy="1128248"/>
          </a:xfrm>
        </p:spPr>
        <p:txBody>
          <a:bodyPr/>
          <a:lstStyle/>
          <a:p>
            <a:r>
              <a:rPr lang="en-US"/>
              <a:t>How To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177" y="6000343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en-US" sz="7200">
                <a:solidFill>
                  <a:srgbClr val="EBEBEB"/>
                </a:solidFill>
              </a:rPr>
              <a:t>use Version Control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0653-44CB-15A7-4E54-DD914BF4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</a:t>
            </a:r>
            <a:r>
              <a:rPr lang="en-US" dirty="0" err="1">
                <a:ea typeface="+mj-lt"/>
                <a:cs typeface="+mj-lt"/>
              </a:rPr>
              <a:t>Open Source</a:t>
            </a:r>
            <a:r>
              <a:rPr lang="en-US" dirty="0">
                <a:ea typeface="+mj-lt"/>
                <a:cs typeface="+mj-lt"/>
              </a:rPr>
              <a:t> Contribution Workflow 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AD9C-27DF-87C7-E7DF-8BDBF87B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8AD0D6"/>
              </a:buClr>
            </a:pPr>
            <a:r>
              <a:rPr lang="en-US"/>
              <a:t>Scenario: A</a:t>
            </a:r>
            <a:r>
              <a:rPr lang="en-US">
                <a:ea typeface="+mj-lt"/>
                <a:cs typeface="+mj-lt"/>
              </a:rPr>
              <a:t> student wants to contribute to an open-source project.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Unlike workplace projects, no one besides the </a:t>
            </a:r>
            <a:r>
              <a:rPr lang="en-US">
                <a:ea typeface="+mj-lt"/>
                <a:cs typeface="+mj-lt"/>
              </a:rPr>
              <a:t>owner/maintainer usually would have direct write access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1: Fork the Repository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2: Create a Branch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3: Make Changes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4: Commit Changes (with good commit messages)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Step 5 Push commit to </a:t>
            </a:r>
            <a:r>
              <a:rPr lang="en-US" dirty="0" err="1">
                <a:ea typeface="+mj-lt"/>
                <a:cs typeface="+mj-lt"/>
              </a:rPr>
              <a:t>your</a:t>
            </a:r>
            <a:r>
              <a:rPr lang="en-US">
                <a:ea typeface="+mj-lt"/>
                <a:cs typeface="+mj-lt"/>
              </a:rPr>
              <a:t> fork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Step 6: Submit Pull Request (This requests feedb</a:t>
            </a:r>
            <a:r>
              <a:rPr lang="en-US">
                <a:ea typeface="+mj-lt"/>
                <a:cs typeface="+mj-lt"/>
              </a:rPr>
              <a:t>ack on changes)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7: Respond to Feedback if needed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8: the maintainer of the project does the merge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129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4CBA-D1DC-B95B-1744-6444348B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What Is Version Control?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79F7-3504-3021-2F0D-E0F6857B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443" y="1712024"/>
            <a:ext cx="6139173" cy="4365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Version control is a system for tracking changes to files over time.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Think of it as a detailed history of a project.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Avoids issues such as: paper</a:t>
            </a:r>
            <a:r>
              <a:rPr lang="en-US">
                <a:ea typeface="+mj-lt"/>
                <a:cs typeface="+mj-lt"/>
              </a:rPr>
              <a:t>.docx paper_final.docx paper_final_v2.docx paper_FINAL_FINAL.docx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dirty="0" err="1"/>
              <a:t>Github</a:t>
            </a:r>
            <a:r>
              <a:rPr lang="en-US" dirty="0"/>
              <a:t> is a commonly used version control option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There are a lot of free options they offer</a:t>
            </a:r>
            <a:endParaRPr lang="en-US" dirty="0"/>
          </a:p>
        </p:txBody>
      </p:sp>
      <p:pic>
        <p:nvPicPr>
          <p:cNvPr id="4" name="Picture 3" descr="A comic strip of a cartoon frog, top one says &quot;I'm going to use Git like a pro from now on&quot;  Second panel is the frog at the computer looking at names &quot;Main.js _main.js __Main.js Main_prev.js Main_old.js and Main_old_new.js">
            <a:extLst>
              <a:ext uri="{FF2B5EF4-FFF2-40B4-BE49-F238E27FC236}">
                <a16:creationId xmlns:a16="http://schemas.microsoft.com/office/drawing/2014/main" id="{6A6D02A4-5085-213D-01BA-9FD5452B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07" y="1714499"/>
            <a:ext cx="3614381" cy="47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9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8D74-4767-3CB0-047D-6B595457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Why Use Version Control?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4C85-3BFD-63E3-424A-E616C318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36" y="1281953"/>
            <a:ext cx="4652447" cy="25997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Benefits include: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Change history 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Backup and recovery 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Collaboration 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Accountability 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Experimentation without risk</a:t>
            </a:r>
            <a:endParaRPr lang="en-US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E12C0-752E-8AC8-B919-B3E4A693AF8E}"/>
              </a:ext>
            </a:extLst>
          </p:cNvPr>
          <p:cNvSpPr txBox="1"/>
          <p:nvPr/>
        </p:nvSpPr>
        <p:spPr>
          <a:xfrm>
            <a:off x="1362636" y="4469802"/>
            <a:ext cx="4398083" cy="2595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/>
              <a:t>With version control: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1400"/>
              <a:t>Every change is recorded 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1400"/>
              <a:t>Previous versions can be restored 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1400"/>
              <a:t>Teams can work simultaneously 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1400"/>
              <a:t>Contributions are documented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endParaRPr lang="en-US" sz="1300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066D6-1B79-E113-8DF0-FB79973731FE}"/>
              </a:ext>
            </a:extLst>
          </p:cNvPr>
          <p:cNvSpPr txBox="1"/>
          <p:nvPr/>
        </p:nvSpPr>
        <p:spPr>
          <a:xfrm>
            <a:off x="5755342" y="4469800"/>
            <a:ext cx="4658061" cy="2267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 dirty="0"/>
              <a:t>Without version </a:t>
            </a:r>
            <a:r>
              <a:rPr lang="en-US" sz="1600"/>
              <a:t>control:</a:t>
            </a:r>
            <a:endParaRPr lang="en-US" sz="1600" dirty="0"/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US" sz="1600"/>
              <a:t>Changes</a:t>
            </a:r>
            <a:r>
              <a:rPr lang="en-US" sz="1600" dirty="0"/>
              <a:t> can be lost</a:t>
            </a:r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US" sz="1600"/>
              <a:t>Multiple copies become confusing</a:t>
            </a:r>
            <a:endParaRPr lang="en-US" sz="1600" dirty="0"/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US" sz="1600" dirty="0"/>
              <a:t>Collaboration becomes </a:t>
            </a:r>
            <a:r>
              <a:rPr lang="en-US" sz="1600"/>
              <a:t>difficult</a:t>
            </a:r>
            <a:endParaRPr lang="en-US" sz="1600" dirty="0"/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US" sz="1600"/>
              <a:t>Mistakes are</a:t>
            </a:r>
            <a:r>
              <a:rPr lang="en-US" sz="1600" dirty="0"/>
              <a:t> difficult to undo 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pic>
        <p:nvPicPr>
          <p:cNvPr id="7" name="Picture 6" descr="Drawing of 2 people in front of a painting.  First person says &quot;beautiful what do you call it&quot;  Second person says &quot; Mona_lisa_finalupdateFINAL6&quot;">
            <a:extLst>
              <a:ext uri="{FF2B5EF4-FFF2-40B4-BE49-F238E27FC236}">
                <a16:creationId xmlns:a16="http://schemas.microsoft.com/office/drawing/2014/main" id="{55B39EC9-1EB4-D680-61F1-946F063F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120" y="1284111"/>
            <a:ext cx="3564031" cy="34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375D-1F96-682C-12B4-33881053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Key Terms and common </a:t>
            </a:r>
            <a:r>
              <a:rPr lang="en-US">
                <a:ea typeface="+mj-lt"/>
                <a:cs typeface="+mj-lt"/>
              </a:rPr>
              <a:t>vocabulary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362AE-7D4A-CE00-F58D-CA9B3F6C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Repository (Repo)</a:t>
            </a:r>
            <a:r>
              <a:rPr lang="en-US">
                <a:ea typeface="+mj-lt"/>
                <a:cs typeface="+mj-lt"/>
              </a:rPr>
              <a:t> - A project managed by version control.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Commit - A</a:t>
            </a:r>
            <a:r>
              <a:rPr lang="en-US" dirty="0">
                <a:ea typeface="+mj-lt"/>
                <a:cs typeface="+mj-lt"/>
              </a:rPr>
              <a:t> saved checkpoint in project history.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Branch - A</a:t>
            </a:r>
            <a:r>
              <a:rPr lang="en-US">
                <a:ea typeface="+mj-lt"/>
                <a:cs typeface="+mj-lt"/>
              </a:rPr>
              <a:t> separate workspace used for developing changes without affecting the main project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Merge - </a:t>
            </a:r>
            <a:r>
              <a:rPr lang="en-US" dirty="0"/>
              <a:t>Combining</a:t>
            </a:r>
            <a:r>
              <a:rPr lang="en-US" dirty="0">
                <a:ea typeface="+mj-lt"/>
                <a:cs typeface="+mj-lt"/>
              </a:rPr>
              <a:t> completed work back into the primary project.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Pull Request (PR)</a:t>
            </a:r>
            <a:r>
              <a:rPr lang="en-US">
                <a:ea typeface="+mj-lt"/>
                <a:cs typeface="+mj-lt"/>
              </a:rPr>
              <a:t> - A request to review and merge changes.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/>
              <a:t>Fork – Make a copy of the project/code/repo/app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05B7-DF77-3DDD-8D21-DC97CC0A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Example: Basic Workflow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6E5B-C014-4A65-29C5-4AC42D411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62418"/>
            <a:ext cx="5677963" cy="4385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The</a:t>
            </a:r>
            <a:r>
              <a:rPr lang="en-US" dirty="0">
                <a:ea typeface="+mj-lt"/>
                <a:cs typeface="+mj-lt"/>
              </a:rPr>
              <a:t> fundamental workflow is: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latin typeface="Century Gothic"/>
              </a:rPr>
              <a:t>Create</a:t>
            </a:r>
            <a:br>
              <a:rPr lang="en-US" dirty="0">
                <a:latin typeface="Century Gothic"/>
              </a:rPr>
            </a:br>
            <a:r>
              <a:rPr lang="en-US">
                <a:latin typeface="Century Gothic"/>
              </a:rPr>
              <a:t>→ Edit</a:t>
            </a:r>
            <a:br>
              <a:rPr lang="en-US" dirty="0">
                <a:latin typeface="Century Gothic"/>
              </a:rPr>
            </a:br>
            <a:r>
              <a:rPr lang="en-US">
                <a:latin typeface="Century Gothic"/>
              </a:rPr>
              <a:t>→ Commit</a:t>
            </a:r>
            <a:br>
              <a:rPr lang="en-US" dirty="0">
                <a:latin typeface="Century Gothic"/>
              </a:rPr>
            </a:br>
            <a:r>
              <a:rPr lang="en-US">
                <a:latin typeface="Century Gothic"/>
              </a:rPr>
              <a:t>→ Push</a:t>
            </a:r>
            <a:br>
              <a:rPr lang="en-US" dirty="0">
                <a:latin typeface="Century Gothic"/>
              </a:rPr>
            </a:br>
            <a:r>
              <a:rPr lang="en-US">
                <a:latin typeface="Century Gothic"/>
              </a:rPr>
              <a:t>→ Review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5" name="Picture 4" descr="A cartoon of a person riding a bicycle with a stick first panel says &quot;Let me just git push --force to fix this. Second panel is them sticking the branch into the tire and says &quot;deleted entire team history&quot;  third panel is them falling off the bike and says &quot;git is too hard and dangerous&quot;">
            <a:extLst>
              <a:ext uri="{FF2B5EF4-FFF2-40B4-BE49-F238E27FC236}">
                <a16:creationId xmlns:a16="http://schemas.microsoft.com/office/drawing/2014/main" id="{7857E6A5-B638-C503-EB34-8CF6B28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774" y="1716747"/>
            <a:ext cx="3048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B00D-BDF3-25E6-7C86-2E5D4D9F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88F70-C9E3-D580-373A-98C60C2E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155" y="1712024"/>
            <a:ext cx="5928620" cy="4365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Step 1: Create a Repository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Only needed on the start of the project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2: Make Changes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3: Commit Changes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4: Push Changes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5: Review Progress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/>
              <a:t>Go back to Step 2</a:t>
            </a:r>
            <a:endParaRPr lang="en-US" dirty="0"/>
          </a:p>
        </p:txBody>
      </p:sp>
      <p:pic>
        <p:nvPicPr>
          <p:cNvPr id="4" name="Picture 3" descr="in case of fire , git commit , git push , and git out .">
            <a:extLst>
              <a:ext uri="{FF2B5EF4-FFF2-40B4-BE49-F238E27FC236}">
                <a16:creationId xmlns:a16="http://schemas.microsoft.com/office/drawing/2014/main" id="{14131E97-12E0-EC20-D086-3494C8F3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81" y="1330852"/>
            <a:ext cx="3337647" cy="45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E90F-D868-AC01-1002-FFB10844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EE50-1B6C-F035-29AC-579366C7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101" y="1852392"/>
            <a:ext cx="6319647" cy="43659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j-lt"/>
                <a:cs typeface="+mj-lt"/>
              </a:rPr>
              <a:t>Waiting Too Long to Commit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+mj-lt"/>
                <a:cs typeface="+mj-lt"/>
              </a:rPr>
              <a:t>Daily is better th</a:t>
            </a:r>
            <a:r>
              <a:rPr lang="en-US">
                <a:ea typeface="+mj-lt"/>
                <a:cs typeface="+mj-lt"/>
              </a:rPr>
              <a:t>an weekly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Vague Commit Messages</a:t>
            </a:r>
            <a:endParaRPr lang="en-US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Changes! Did things! Updates!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Committing Broken Work Without Explanation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Document changes and what needs to be done next</a:t>
            </a:r>
            <a:endParaRPr lang="en-US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Even brief explanations such as "Commit before trying X" is better than nothing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Working Directly on Main in group projects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Working on main in personal projects is ok to avoid losing branches of work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Ignoring README Documentation</a:t>
            </a:r>
            <a:endParaRPr lang="en-US" dirty="0"/>
          </a:p>
        </p:txBody>
      </p:sp>
      <p:pic>
        <p:nvPicPr>
          <p:cNvPr id="4" name="Picture 3" descr="a panda bear sitting on top of a tree with the words &quot;writing useless git commit messages&quot; in the style of O'Reilly books but it's instead labelled &quot;O RLY&quot;">
            <a:extLst>
              <a:ext uri="{FF2B5EF4-FFF2-40B4-BE49-F238E27FC236}">
                <a16:creationId xmlns:a16="http://schemas.microsoft.com/office/drawing/2014/main" id="{6F1C0300-7121-CA1B-B03F-653A360E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3" y="1714500"/>
            <a:ext cx="4021555" cy="4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F3B-FEB1-BE3C-0E14-2824D908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 1: Individual Student Project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93A4-9A5E-8736-BDFF-16760A52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09786"/>
            <a:ext cx="6603032" cy="423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/>
              <a:t>Scenario:</a:t>
            </a:r>
            <a:r>
              <a:rPr lang="en-US" dirty="0">
                <a:ea typeface="+mj-lt"/>
                <a:cs typeface="+mj-lt"/>
              </a:rPr>
              <a:t> A student is creating a personal website for a web development course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Repository created</a:t>
            </a:r>
            <a:endParaRPr lang="en-US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Commit Initial project setup</a:t>
            </a:r>
          </a:p>
          <a:p>
            <a:pPr>
              <a:buClr>
                <a:srgbClr val="8AD0D6"/>
              </a:buClr>
            </a:pPr>
            <a:r>
              <a:rPr lang="en-US"/>
              <a:t>Follow general steps</a:t>
            </a:r>
            <a:endParaRPr lang="en-US" dirty="0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1: Make Changes 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2: Commit Changes 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Step 3: Push Changes </a:t>
            </a:r>
            <a:endParaRPr lang="en-US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Meme of cartoon stick person at a computer first panel says &quot;checking commits to see which idiot jr broke prod&quot;  Second one has person with head in hands and says &quot;oh no... it was me&quot;">
            <a:extLst>
              <a:ext uri="{FF2B5EF4-FFF2-40B4-BE49-F238E27FC236}">
                <a16:creationId xmlns:a16="http://schemas.microsoft.com/office/drawing/2014/main" id="{1BC951DF-1A76-EA33-6D27-5DA6037F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12" y="1715901"/>
            <a:ext cx="3048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B0DD-1017-A299-7E6F-B0C8DCC1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 2: Industry Team Workflow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B7B7-6539-3E40-E3FC-0196EDA64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/>
              <a:t>Scenario: A</a:t>
            </a:r>
            <a:r>
              <a:rPr lang="en-US">
                <a:ea typeface="+mj-lt"/>
                <a:cs typeface="+mj-lt"/>
              </a:rPr>
              <a:t> software development team is building a customer management application.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Five developers are contributing simultaneously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Shared Repository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Each developer has a </a:t>
            </a:r>
            <a:r>
              <a:rPr lang="en-US"/>
              <a:t>branch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Step 1: they create the branch before work </a:t>
            </a:r>
            <a:r>
              <a:rPr lang="en-US" dirty="0"/>
              <a:t>is started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Step 2: They do the work and have commits (with good messages!)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Step 3: Push the branch (uploads changes to version control)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Step 4: Pull Request (requests review from other devs</a:t>
            </a:r>
            <a:r>
              <a:rPr lang="en-US" dirty="0"/>
              <a:t>)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Step 5: (once it's approved) Merge into main/master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74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How To </vt:lpstr>
      <vt:lpstr>What Is Version Control?</vt:lpstr>
      <vt:lpstr>Why Use Version Control?</vt:lpstr>
      <vt:lpstr>Key Terms and common vocabulary</vt:lpstr>
      <vt:lpstr>Example: Basic Workflow </vt:lpstr>
      <vt:lpstr>Steps</vt:lpstr>
      <vt:lpstr>Common Mistakes</vt:lpstr>
      <vt:lpstr>Example 1: Individual Student Project </vt:lpstr>
      <vt:lpstr>Example 2: Industry Team Workflow </vt:lpstr>
      <vt:lpstr>Example 3: Open Source Contribution Workflow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264</cp:revision>
  <dcterms:created xsi:type="dcterms:W3CDTF">2026-06-03T17:50:57Z</dcterms:created>
  <dcterms:modified xsi:type="dcterms:W3CDTF">2026-06-16T17:13:11Z</dcterms:modified>
</cp:coreProperties>
</file>