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256" r:id="rId2"/>
    <p:sldId id="257" r:id="rId3"/>
    <p:sldId id="264" r:id="rId4"/>
    <p:sldId id="263" r:id="rId5"/>
    <p:sldId id="268" r:id="rId6"/>
    <p:sldId id="271" r:id="rId7"/>
    <p:sldId id="275" r:id="rId8"/>
    <p:sldId id="277" r:id="rId9"/>
    <p:sldId id="269" r:id="rId10"/>
    <p:sldId id="276" r:id="rId11"/>
    <p:sldId id="274" r:id="rId12"/>
    <p:sldId id="272" r:id="rId13"/>
    <p:sldId id="273" r:id="rId14"/>
    <p:sldId id="278" r:id="rId15"/>
    <p:sldId id="270" r:id="rId16"/>
    <p:sldId id="266" r:id="rId17"/>
    <p:sldId id="26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D10CF3-530F-4544-BFE9-92EA35D09041}" v="115" dt="2024-10-09T13:35:42.5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10/9/2024</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56359036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32305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090821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663356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401333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8722721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2522769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8" name="Title 1"/>
          <p:cNvSpPr>
            <a:spLocks noGrp="1"/>
          </p:cNvSpPr>
          <p:nvPr>
            <p:ph type="title"/>
          </p:nvPr>
        </p:nvSpPr>
        <p:spPr>
          <a:xfrm>
            <a:off x="685801" y="609600"/>
            <a:ext cx="10131425" cy="1456267"/>
          </a:xfrm>
        </p:spPr>
        <p:txBody>
          <a:bodyPr/>
          <a:lstStyle/>
          <a:p>
            <a:r>
              <a:rPr lang="en-US"/>
              <a:t>Click to edit Master title style</a:t>
            </a:r>
          </a:p>
        </p:txBody>
      </p:sp>
    </p:spTree>
    <p:extLst>
      <p:ext uri="{BB962C8B-B14F-4D97-AF65-F5344CB8AC3E}">
        <p14:creationId xmlns:p14="http://schemas.microsoft.com/office/powerpoint/2010/main" val="33064869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631950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437640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776534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10/9/2024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214308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10/9/2024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035596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10/9/2024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683746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10/9/2024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029108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064738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361274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10/9/2024</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2862221748"/>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aholdengouveia.name/classes.html" TargetMode="External"/><Relationship Id="rId2" Type="http://schemas.openxmlformats.org/officeDocument/2006/relationships/hyperlink" Target="https://www.aholdengouveia.name/SmartHome/smarthomewelcome.html" TargetMode="Externa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hyperlink" Target="https://oercommons.org/browse?f.author=Adrianna+Holden-Gouveia"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ea typeface="Calibri Light"/>
                <a:cs typeface="Calibri Light"/>
              </a:rPr>
              <a:t>Internet of things and security</a:t>
            </a:r>
            <a:endParaRPr lang="en-US"/>
          </a:p>
        </p:txBody>
      </p:sp>
      <p:sp>
        <p:nvSpPr>
          <p:cNvPr id="3" name="Subtitle 2"/>
          <p:cNvSpPr>
            <a:spLocks noGrp="1"/>
          </p:cNvSpPr>
          <p:nvPr>
            <p:ph type="subTitle" idx="1"/>
          </p:nvPr>
        </p:nvSpPr>
        <p:spPr>
          <a:xfrm>
            <a:off x="3962399" y="5425637"/>
            <a:ext cx="7197726" cy="365562"/>
          </a:xfrm>
        </p:spPr>
        <p:txBody>
          <a:bodyPr>
            <a:normAutofit lnSpcReduction="10000"/>
          </a:bodyPr>
          <a:lstStyle/>
          <a:p>
            <a:r>
              <a:rPr lang="en-US" dirty="0">
                <a:ea typeface="Calibri"/>
                <a:cs typeface="Calibri"/>
              </a:rPr>
              <a:t>Adrianna Holden-Gouveia</a:t>
            </a:r>
            <a:endParaRPr lang="en-US">
              <a:ea typeface="Calibri"/>
              <a:cs typeface="Calibri"/>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AF7F4-95BE-4050-79FF-21E5F6E2E3A5}"/>
              </a:ext>
            </a:extLst>
          </p:cNvPr>
          <p:cNvSpPr>
            <a:spLocks noGrp="1"/>
          </p:cNvSpPr>
          <p:nvPr>
            <p:ph type="title"/>
          </p:nvPr>
        </p:nvSpPr>
        <p:spPr/>
        <p:txBody>
          <a:bodyPr/>
          <a:lstStyle/>
          <a:p>
            <a:r>
              <a:rPr lang="en-US" dirty="0">
                <a:ea typeface="Calibri Light"/>
                <a:cs typeface="Calibri Light"/>
              </a:rPr>
              <a:t>Home server and virtualization</a:t>
            </a:r>
            <a:endParaRPr lang="en-US" dirty="0"/>
          </a:p>
        </p:txBody>
      </p:sp>
      <p:sp>
        <p:nvSpPr>
          <p:cNvPr id="3" name="Content Placeholder 2">
            <a:extLst>
              <a:ext uri="{FF2B5EF4-FFF2-40B4-BE49-F238E27FC236}">
                <a16:creationId xmlns:a16="http://schemas.microsoft.com/office/drawing/2014/main" id="{78BD908B-364C-025F-2711-D2E091C482A3}"/>
              </a:ext>
            </a:extLst>
          </p:cNvPr>
          <p:cNvSpPr>
            <a:spLocks noGrp="1"/>
          </p:cNvSpPr>
          <p:nvPr>
            <p:ph idx="1"/>
          </p:nvPr>
        </p:nvSpPr>
        <p:spPr>
          <a:xfrm>
            <a:off x="685801" y="2231714"/>
            <a:ext cx="5559425" cy="3559486"/>
          </a:xfrm>
        </p:spPr>
        <p:txBody>
          <a:bodyPr>
            <a:normAutofit fontScale="92500" lnSpcReduction="10000"/>
          </a:bodyPr>
          <a:lstStyle/>
          <a:p>
            <a:r>
              <a:rPr lang="en-US" dirty="0">
                <a:ea typeface="Calibri"/>
                <a:cs typeface="Calibri"/>
              </a:rPr>
              <a:t>Having a home server setup is a great way to experiment with lots of different kinds of options for security and your IoT devices</a:t>
            </a:r>
          </a:p>
          <a:p>
            <a:pPr>
              <a:buClr>
                <a:srgbClr val="FFFFFF"/>
              </a:buClr>
            </a:pPr>
            <a:r>
              <a:rPr lang="en-US" dirty="0">
                <a:ea typeface="Calibri"/>
                <a:cs typeface="Calibri"/>
              </a:rPr>
              <a:t>If you have your own server you can route your information through there instead of through other people's, and then your information can stay in your home instead of available for others</a:t>
            </a:r>
          </a:p>
          <a:p>
            <a:pPr>
              <a:buClr>
                <a:srgbClr val="FFFFFF"/>
              </a:buClr>
            </a:pPr>
            <a:r>
              <a:rPr lang="en-US" dirty="0">
                <a:ea typeface="Calibri"/>
                <a:cs typeface="Calibri"/>
              </a:rPr>
              <a:t>Setting up a virtual environment can make it even safer to experiment, something goes wrong? No big deal!  Just delete that bit. </a:t>
            </a:r>
          </a:p>
          <a:p>
            <a:pPr>
              <a:buClr>
                <a:srgbClr val="FFFFFF"/>
              </a:buClr>
            </a:pPr>
            <a:r>
              <a:rPr lang="en-US" dirty="0">
                <a:ea typeface="Calibri"/>
                <a:cs typeface="Calibri"/>
              </a:rPr>
              <a:t>Downside, this is one of the more complex projects.  Still doable for everyone, but may take longer depending on your computer skills and comfort levels</a:t>
            </a:r>
          </a:p>
        </p:txBody>
      </p:sp>
      <p:pic>
        <p:nvPicPr>
          <p:cNvPr id="4" name="Picture 3" descr="Looking for a copy of this book for a new dad. Anyone have one they're  willing to part with? : r/homelab">
            <a:extLst>
              <a:ext uri="{FF2B5EF4-FFF2-40B4-BE49-F238E27FC236}">
                <a16:creationId xmlns:a16="http://schemas.microsoft.com/office/drawing/2014/main" id="{E8D15066-3642-DDCB-13D0-4B19F7312EAD}"/>
              </a:ext>
            </a:extLst>
          </p:cNvPr>
          <p:cNvPicPr>
            <a:picLocks noChangeAspect="1"/>
          </p:cNvPicPr>
          <p:nvPr/>
        </p:nvPicPr>
        <p:blipFill>
          <a:blip r:embed="rId2"/>
          <a:stretch>
            <a:fillRect/>
          </a:stretch>
        </p:blipFill>
        <p:spPr>
          <a:xfrm>
            <a:off x="6875930" y="2227855"/>
            <a:ext cx="4195481" cy="3495982"/>
          </a:xfrm>
          <a:prstGeom prst="rect">
            <a:avLst/>
          </a:prstGeom>
        </p:spPr>
      </p:pic>
    </p:spTree>
    <p:extLst>
      <p:ext uri="{BB962C8B-B14F-4D97-AF65-F5344CB8AC3E}">
        <p14:creationId xmlns:p14="http://schemas.microsoft.com/office/powerpoint/2010/main" val="3723501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EDA44-97F6-F476-5D0D-0CBEC460BC8F}"/>
              </a:ext>
            </a:extLst>
          </p:cNvPr>
          <p:cNvSpPr>
            <a:spLocks noGrp="1"/>
          </p:cNvSpPr>
          <p:nvPr>
            <p:ph type="title"/>
          </p:nvPr>
        </p:nvSpPr>
        <p:spPr/>
        <p:txBody>
          <a:bodyPr/>
          <a:lstStyle/>
          <a:p>
            <a:r>
              <a:rPr lang="en-US" dirty="0" err="1">
                <a:ea typeface="Calibri Light"/>
                <a:cs typeface="Calibri Light"/>
              </a:rPr>
              <a:t>Octoprint</a:t>
            </a:r>
            <a:r>
              <a:rPr lang="en-US" dirty="0">
                <a:ea typeface="Calibri Light"/>
                <a:cs typeface="Calibri Light"/>
              </a:rPr>
              <a:t> (3d printer manager)</a:t>
            </a:r>
            <a:endParaRPr lang="en-US" dirty="0"/>
          </a:p>
        </p:txBody>
      </p:sp>
      <p:sp>
        <p:nvSpPr>
          <p:cNvPr id="3" name="Content Placeholder 2">
            <a:extLst>
              <a:ext uri="{FF2B5EF4-FFF2-40B4-BE49-F238E27FC236}">
                <a16:creationId xmlns:a16="http://schemas.microsoft.com/office/drawing/2014/main" id="{0BAD228F-83E7-FF83-D389-CE98108B2CC7}"/>
              </a:ext>
            </a:extLst>
          </p:cNvPr>
          <p:cNvSpPr>
            <a:spLocks noGrp="1"/>
          </p:cNvSpPr>
          <p:nvPr>
            <p:ph idx="1"/>
          </p:nvPr>
        </p:nvSpPr>
        <p:spPr>
          <a:xfrm>
            <a:off x="3805518" y="2213784"/>
            <a:ext cx="7011708" cy="3577416"/>
          </a:xfrm>
        </p:spPr>
        <p:txBody>
          <a:bodyPr>
            <a:normAutofit fontScale="85000" lnSpcReduction="10000"/>
          </a:bodyPr>
          <a:lstStyle/>
          <a:p>
            <a:r>
              <a:rPr lang="en-US" dirty="0">
                <a:ea typeface="Calibri"/>
                <a:cs typeface="Calibri"/>
              </a:rPr>
              <a:t>3D printers are becoming more and more accessible for home use.  One of the most popular hobbyist 3D printers, the Ender 3, is under $200 regularly.</a:t>
            </a:r>
          </a:p>
          <a:p>
            <a:pPr>
              <a:buClr>
                <a:srgbClr val="FFFFFF"/>
              </a:buClr>
            </a:pPr>
            <a:r>
              <a:rPr lang="en-US" err="1">
                <a:ea typeface="Calibri"/>
                <a:cs typeface="Calibri"/>
              </a:rPr>
              <a:t>Octoprint</a:t>
            </a:r>
            <a:r>
              <a:rPr lang="en-US" dirty="0">
                <a:ea typeface="Calibri"/>
                <a:cs typeface="Calibri"/>
              </a:rPr>
              <a:t> gives you the ability to monitor your printer remotely, you can see the temp of the hot end </a:t>
            </a:r>
            <a:r>
              <a:rPr lang="en-US">
                <a:ea typeface="Calibri"/>
                <a:cs typeface="Calibri"/>
              </a:rPr>
              <a:t>and table, set up a camera to check on your prints, and even create time lapse videos of your </a:t>
            </a:r>
            <a:r>
              <a:rPr lang="en-US" dirty="0">
                <a:ea typeface="Calibri"/>
                <a:cs typeface="Calibri"/>
              </a:rPr>
              <a:t>prints</a:t>
            </a:r>
          </a:p>
          <a:p>
            <a:pPr>
              <a:buClr>
                <a:srgbClr val="FFFFFF"/>
              </a:buClr>
            </a:pPr>
            <a:r>
              <a:rPr lang="en-US" dirty="0">
                <a:ea typeface="Calibri"/>
                <a:cs typeface="Calibri"/>
              </a:rPr>
              <a:t>This has a good community and developer that is very careful to make sure everything is working and up to date</a:t>
            </a:r>
          </a:p>
          <a:p>
            <a:pPr>
              <a:buClr>
                <a:srgbClr val="FFFFFF"/>
              </a:buClr>
            </a:pPr>
            <a:r>
              <a:rPr lang="en-US" dirty="0">
                <a:ea typeface="Calibri"/>
                <a:cs typeface="Calibri"/>
              </a:rPr>
              <a:t>If you setup a home server with Home Assistant, you can tie this in to that as well</a:t>
            </a:r>
          </a:p>
          <a:p>
            <a:pPr>
              <a:buClr>
                <a:srgbClr val="FFFFFF"/>
              </a:buClr>
            </a:pPr>
            <a:r>
              <a:rPr lang="en-US" dirty="0">
                <a:ea typeface="Calibri"/>
                <a:cs typeface="Calibri"/>
              </a:rPr>
              <a:t>Having a home 3d printer can be fun not just for making useful things, but also to practice skills like CAD (computer aided design) modeling and help you invent cool new projects</a:t>
            </a:r>
          </a:p>
          <a:p>
            <a:pPr>
              <a:buClr>
                <a:srgbClr val="FFFFFF"/>
              </a:buClr>
            </a:pPr>
            <a:r>
              <a:rPr lang="en-US" dirty="0">
                <a:ea typeface="Calibri"/>
                <a:cs typeface="Calibri"/>
              </a:rPr>
              <a:t>Or print weird sculptures like skull headphone holders and Darth Vader pen holders.  No judgement here.</a:t>
            </a:r>
          </a:p>
        </p:txBody>
      </p:sp>
      <p:pic>
        <p:nvPicPr>
          <p:cNvPr id="4" name="Picture 3" descr="A cartoon of an octopus on a computer&#10;&#10;Description automatically generated">
            <a:extLst>
              <a:ext uri="{FF2B5EF4-FFF2-40B4-BE49-F238E27FC236}">
                <a16:creationId xmlns:a16="http://schemas.microsoft.com/office/drawing/2014/main" id="{3D3FF57D-8B6F-DBF7-750C-9C7C68FE4FEF}"/>
              </a:ext>
            </a:extLst>
          </p:cNvPr>
          <p:cNvPicPr>
            <a:picLocks noChangeAspect="1"/>
          </p:cNvPicPr>
          <p:nvPr/>
        </p:nvPicPr>
        <p:blipFill>
          <a:blip r:embed="rId2"/>
          <a:stretch>
            <a:fillRect/>
          </a:stretch>
        </p:blipFill>
        <p:spPr>
          <a:xfrm>
            <a:off x="389964" y="2214282"/>
            <a:ext cx="3576918" cy="3576918"/>
          </a:xfrm>
          <a:prstGeom prst="rect">
            <a:avLst/>
          </a:prstGeom>
        </p:spPr>
      </p:pic>
    </p:spTree>
    <p:extLst>
      <p:ext uri="{BB962C8B-B14F-4D97-AF65-F5344CB8AC3E}">
        <p14:creationId xmlns:p14="http://schemas.microsoft.com/office/powerpoint/2010/main" val="2934274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2C01A-DC70-6934-196C-FCE335323040}"/>
              </a:ext>
            </a:extLst>
          </p:cNvPr>
          <p:cNvSpPr>
            <a:spLocks noGrp="1"/>
          </p:cNvSpPr>
          <p:nvPr>
            <p:ph type="title"/>
          </p:nvPr>
        </p:nvSpPr>
        <p:spPr/>
        <p:txBody>
          <a:bodyPr/>
          <a:lstStyle/>
          <a:p>
            <a:r>
              <a:rPr lang="en-US" dirty="0">
                <a:ea typeface="Calibri Light"/>
                <a:cs typeface="Calibri Light"/>
              </a:rPr>
              <a:t>Air quality sensor</a:t>
            </a:r>
            <a:endParaRPr lang="en-US" dirty="0"/>
          </a:p>
        </p:txBody>
      </p:sp>
      <p:sp>
        <p:nvSpPr>
          <p:cNvPr id="3" name="Content Placeholder 2">
            <a:extLst>
              <a:ext uri="{FF2B5EF4-FFF2-40B4-BE49-F238E27FC236}">
                <a16:creationId xmlns:a16="http://schemas.microsoft.com/office/drawing/2014/main" id="{9A77C897-92DE-BBD4-48C1-177B041C42DA}"/>
              </a:ext>
            </a:extLst>
          </p:cNvPr>
          <p:cNvSpPr>
            <a:spLocks noGrp="1"/>
          </p:cNvSpPr>
          <p:nvPr>
            <p:ph idx="1"/>
          </p:nvPr>
        </p:nvSpPr>
        <p:spPr>
          <a:xfrm>
            <a:off x="685801" y="2007597"/>
            <a:ext cx="7603378" cy="3783603"/>
          </a:xfrm>
        </p:spPr>
        <p:txBody>
          <a:bodyPr>
            <a:normAutofit lnSpcReduction="10000"/>
          </a:bodyPr>
          <a:lstStyle/>
          <a:p>
            <a:r>
              <a:rPr lang="en-US" dirty="0">
                <a:ea typeface="Calibri"/>
                <a:cs typeface="Calibri"/>
              </a:rPr>
              <a:t>This project works best with a server to send the data to</a:t>
            </a:r>
          </a:p>
          <a:p>
            <a:pPr>
              <a:buClr>
                <a:srgbClr val="FFFFFF"/>
              </a:buClr>
            </a:pPr>
            <a:r>
              <a:rPr lang="en-US" dirty="0">
                <a:ea typeface="Calibri"/>
                <a:cs typeface="Calibri"/>
              </a:rPr>
              <a:t>This project was done with an off the shelf air quality sensor from Ikea as the base</a:t>
            </a:r>
          </a:p>
          <a:p>
            <a:pPr>
              <a:buClr>
                <a:srgbClr val="FFFFFF"/>
              </a:buClr>
            </a:pPr>
            <a:r>
              <a:rPr lang="en-US" dirty="0">
                <a:ea typeface="Calibri"/>
                <a:cs typeface="Calibri"/>
              </a:rPr>
              <a:t>A small chip was added to collect the data</a:t>
            </a:r>
          </a:p>
          <a:p>
            <a:pPr>
              <a:buClr>
                <a:srgbClr val="FFFFFF"/>
              </a:buClr>
            </a:pPr>
            <a:r>
              <a:rPr lang="en-US" dirty="0">
                <a:ea typeface="Calibri"/>
                <a:cs typeface="Calibri"/>
              </a:rPr>
              <a:t>There was some soldering involved.  Biggest tip.  No touchy hot end. </a:t>
            </a:r>
            <a:r>
              <a:rPr lang="en-US" dirty="0" err="1">
                <a:ea typeface="Calibri"/>
                <a:cs typeface="Calibri"/>
              </a:rPr>
              <a:t>Ouchie</a:t>
            </a:r>
            <a:r>
              <a:rPr lang="en-US" dirty="0">
                <a:ea typeface="Calibri"/>
                <a:cs typeface="Calibri"/>
              </a:rPr>
              <a:t> </a:t>
            </a:r>
            <a:r>
              <a:rPr lang="en-US" dirty="0" err="1">
                <a:ea typeface="Calibri"/>
                <a:cs typeface="Calibri"/>
              </a:rPr>
              <a:t>ouchie</a:t>
            </a:r>
            <a:r>
              <a:rPr lang="en-US" dirty="0">
                <a:ea typeface="Calibri"/>
                <a:cs typeface="Calibri"/>
              </a:rPr>
              <a:t> no </a:t>
            </a:r>
            <a:r>
              <a:rPr lang="en-US" dirty="0" err="1">
                <a:ea typeface="Calibri"/>
                <a:cs typeface="Calibri"/>
              </a:rPr>
              <a:t>no</a:t>
            </a:r>
          </a:p>
          <a:p>
            <a:pPr>
              <a:buClr>
                <a:srgbClr val="FFFFFF"/>
              </a:buClr>
            </a:pPr>
            <a:r>
              <a:rPr lang="en-US" dirty="0">
                <a:ea typeface="Calibri"/>
                <a:cs typeface="Calibri"/>
              </a:rPr>
              <a:t>There are lots of pictures of what I did, but other people have also made videos, so there are some good resources</a:t>
            </a:r>
          </a:p>
          <a:p>
            <a:pPr>
              <a:buClr>
                <a:srgbClr val="FFFFFF"/>
              </a:buClr>
            </a:pPr>
            <a:r>
              <a:rPr lang="en-US" dirty="0">
                <a:ea typeface="Calibri"/>
                <a:cs typeface="Calibri"/>
              </a:rPr>
              <a:t>The chips are very cheap, so if you can do this, you can add "brains" to many other devices</a:t>
            </a:r>
          </a:p>
          <a:p>
            <a:pPr>
              <a:buClr>
                <a:srgbClr val="FFFFFF"/>
              </a:buClr>
            </a:pPr>
            <a:r>
              <a:rPr lang="en-US" dirty="0">
                <a:ea typeface="Calibri"/>
                <a:cs typeface="Calibri"/>
              </a:rPr>
              <a:t>mmm. Brains.....</a:t>
            </a:r>
          </a:p>
        </p:txBody>
      </p:sp>
      <p:pic>
        <p:nvPicPr>
          <p:cNvPr id="4" name="Picture 3" descr="Yoda says &quot;I sense great disturbance in the air quality&quot;">
            <a:extLst>
              <a:ext uri="{FF2B5EF4-FFF2-40B4-BE49-F238E27FC236}">
                <a16:creationId xmlns:a16="http://schemas.microsoft.com/office/drawing/2014/main" id="{07961CC8-D683-4295-5E5D-3751C7C05463}"/>
              </a:ext>
            </a:extLst>
          </p:cNvPr>
          <p:cNvPicPr>
            <a:picLocks noChangeAspect="1"/>
          </p:cNvPicPr>
          <p:nvPr/>
        </p:nvPicPr>
        <p:blipFill>
          <a:blip r:embed="rId2"/>
          <a:stretch>
            <a:fillRect/>
          </a:stretch>
        </p:blipFill>
        <p:spPr>
          <a:xfrm>
            <a:off x="8291792" y="2401701"/>
            <a:ext cx="3120838" cy="2350433"/>
          </a:xfrm>
          <a:prstGeom prst="rect">
            <a:avLst/>
          </a:prstGeom>
        </p:spPr>
      </p:pic>
    </p:spTree>
    <p:extLst>
      <p:ext uri="{BB962C8B-B14F-4D97-AF65-F5344CB8AC3E}">
        <p14:creationId xmlns:p14="http://schemas.microsoft.com/office/powerpoint/2010/main" val="1691452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324B2-2BC1-525C-DA4E-79321C31033D}"/>
              </a:ext>
            </a:extLst>
          </p:cNvPr>
          <p:cNvSpPr>
            <a:spLocks noGrp="1"/>
          </p:cNvSpPr>
          <p:nvPr>
            <p:ph type="title"/>
          </p:nvPr>
        </p:nvSpPr>
        <p:spPr/>
        <p:txBody>
          <a:bodyPr/>
          <a:lstStyle/>
          <a:p>
            <a:r>
              <a:rPr lang="en-US" dirty="0">
                <a:ea typeface="Calibri Light"/>
                <a:cs typeface="Calibri Light"/>
              </a:rPr>
              <a:t>Portable co2 monitor</a:t>
            </a:r>
            <a:endParaRPr lang="en-US" dirty="0"/>
          </a:p>
        </p:txBody>
      </p:sp>
      <p:sp>
        <p:nvSpPr>
          <p:cNvPr id="3" name="Content Placeholder 2">
            <a:extLst>
              <a:ext uri="{FF2B5EF4-FFF2-40B4-BE49-F238E27FC236}">
                <a16:creationId xmlns:a16="http://schemas.microsoft.com/office/drawing/2014/main" id="{408B6D38-DD6A-D9AF-6EA8-FEEBAD73D3EF}"/>
              </a:ext>
            </a:extLst>
          </p:cNvPr>
          <p:cNvSpPr>
            <a:spLocks noGrp="1"/>
          </p:cNvSpPr>
          <p:nvPr>
            <p:ph idx="1"/>
          </p:nvPr>
        </p:nvSpPr>
        <p:spPr>
          <a:xfrm>
            <a:off x="5248836" y="1882091"/>
            <a:ext cx="5568390" cy="3909109"/>
          </a:xfrm>
        </p:spPr>
        <p:txBody>
          <a:bodyPr/>
          <a:lstStyle/>
          <a:p>
            <a:r>
              <a:rPr lang="en-US" dirty="0">
                <a:ea typeface="Calibri"/>
                <a:cs typeface="Calibri"/>
              </a:rPr>
              <a:t>This project can be more complicated depending on how you want to do it, if you want to follow exactly what I did, it's pretty straightforward.  But you can change it up</a:t>
            </a:r>
          </a:p>
          <a:p>
            <a:pPr>
              <a:buClr>
                <a:srgbClr val="FFFFFF"/>
              </a:buClr>
            </a:pPr>
            <a:r>
              <a:rPr lang="en-US" dirty="0">
                <a:ea typeface="Calibri"/>
                <a:cs typeface="Calibri"/>
              </a:rPr>
              <a:t>I used Adafruit hardware, it's easy to get, they are reputable, they have good resources, many schools already have them listed as an approved vendor</a:t>
            </a:r>
          </a:p>
          <a:p>
            <a:pPr>
              <a:buClr>
                <a:srgbClr val="FFFFFF"/>
              </a:buClr>
            </a:pPr>
            <a:r>
              <a:rPr lang="en-US" dirty="0">
                <a:ea typeface="Calibri"/>
                <a:cs typeface="Calibri"/>
              </a:rPr>
              <a:t>A C02 monitor of good quality is unfortunately not cheap, it's $60 by itself.</a:t>
            </a:r>
          </a:p>
        </p:txBody>
      </p:sp>
      <p:pic>
        <p:nvPicPr>
          <p:cNvPr id="4" name="Picture 3" descr="my co2 monitor ">
            <a:extLst>
              <a:ext uri="{FF2B5EF4-FFF2-40B4-BE49-F238E27FC236}">
                <a16:creationId xmlns:a16="http://schemas.microsoft.com/office/drawing/2014/main" id="{8674A2C0-9B25-A9EA-960E-EC552C087710}"/>
              </a:ext>
            </a:extLst>
          </p:cNvPr>
          <p:cNvPicPr>
            <a:picLocks noChangeAspect="1"/>
          </p:cNvPicPr>
          <p:nvPr/>
        </p:nvPicPr>
        <p:blipFill>
          <a:blip r:embed="rId2"/>
          <a:stretch>
            <a:fillRect/>
          </a:stretch>
        </p:blipFill>
        <p:spPr>
          <a:xfrm>
            <a:off x="313766" y="1880347"/>
            <a:ext cx="5127811" cy="3877235"/>
          </a:xfrm>
          <a:prstGeom prst="rect">
            <a:avLst/>
          </a:prstGeom>
        </p:spPr>
      </p:pic>
    </p:spTree>
    <p:extLst>
      <p:ext uri="{BB962C8B-B14F-4D97-AF65-F5344CB8AC3E}">
        <p14:creationId xmlns:p14="http://schemas.microsoft.com/office/powerpoint/2010/main" val="4267320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FC655-4D47-0730-E825-5B93ED35A60F}"/>
              </a:ext>
            </a:extLst>
          </p:cNvPr>
          <p:cNvSpPr>
            <a:spLocks noGrp="1"/>
          </p:cNvSpPr>
          <p:nvPr>
            <p:ph type="title"/>
          </p:nvPr>
        </p:nvSpPr>
        <p:spPr/>
        <p:txBody>
          <a:bodyPr/>
          <a:lstStyle/>
          <a:p>
            <a:r>
              <a:rPr lang="en-US" dirty="0">
                <a:ea typeface="Calibri Light"/>
                <a:cs typeface="Calibri Light"/>
              </a:rPr>
              <a:t>Home assistant</a:t>
            </a:r>
            <a:endParaRPr lang="en-US" dirty="0"/>
          </a:p>
        </p:txBody>
      </p:sp>
      <p:sp>
        <p:nvSpPr>
          <p:cNvPr id="3" name="Content Placeholder 2">
            <a:extLst>
              <a:ext uri="{FF2B5EF4-FFF2-40B4-BE49-F238E27FC236}">
                <a16:creationId xmlns:a16="http://schemas.microsoft.com/office/drawing/2014/main" id="{60CDC6EF-0F46-D126-C0BC-B6E778977F39}"/>
              </a:ext>
            </a:extLst>
          </p:cNvPr>
          <p:cNvSpPr>
            <a:spLocks noGrp="1"/>
          </p:cNvSpPr>
          <p:nvPr>
            <p:ph idx="1"/>
          </p:nvPr>
        </p:nvSpPr>
        <p:spPr>
          <a:xfrm>
            <a:off x="4845424" y="2079315"/>
            <a:ext cx="5971802" cy="3711885"/>
          </a:xfrm>
        </p:spPr>
        <p:txBody>
          <a:bodyPr>
            <a:normAutofit fontScale="85000" lnSpcReduction="10000"/>
          </a:bodyPr>
          <a:lstStyle/>
          <a:p>
            <a:r>
              <a:rPr lang="en-US" dirty="0">
                <a:ea typeface="Calibri"/>
                <a:cs typeface="Calibri"/>
              </a:rPr>
              <a:t>Home assistant can be a great way to tie your projects together</a:t>
            </a:r>
          </a:p>
          <a:p>
            <a:pPr>
              <a:buClr>
                <a:srgbClr val="FFFFFF"/>
              </a:buClr>
            </a:pPr>
            <a:r>
              <a:rPr lang="en-US" dirty="0">
                <a:ea typeface="Calibri"/>
                <a:cs typeface="Calibri"/>
              </a:rPr>
              <a:t>When you are in control of your projects, your data, and where your information is being sent, you can make sure it's only going places you want</a:t>
            </a:r>
          </a:p>
          <a:p>
            <a:pPr>
              <a:buClr>
                <a:srgbClr val="FFFFFF"/>
              </a:buClr>
            </a:pPr>
            <a:r>
              <a:rPr lang="en-US" dirty="0">
                <a:ea typeface="Calibri"/>
                <a:cs typeface="Calibri"/>
              </a:rPr>
              <a:t>Not everything can be tied into Home Assistant</a:t>
            </a:r>
          </a:p>
          <a:p>
            <a:pPr>
              <a:buClr>
                <a:srgbClr val="FFFFFF"/>
              </a:buClr>
            </a:pPr>
            <a:r>
              <a:rPr lang="en-US" dirty="0">
                <a:ea typeface="Calibri"/>
                <a:cs typeface="Calibri"/>
              </a:rPr>
              <a:t>Just because it's tied into Home Assistant doesn't mean it's secure and safe</a:t>
            </a:r>
          </a:p>
          <a:p>
            <a:pPr>
              <a:buClr>
                <a:srgbClr val="FFFFFF"/>
              </a:buClr>
            </a:pPr>
            <a:r>
              <a:rPr lang="en-US" dirty="0">
                <a:ea typeface="Calibri"/>
                <a:cs typeface="Calibri"/>
              </a:rPr>
              <a:t>Having a centralized location for your IoT devices to connect on your home network gives you the freedom to use your devices how you want, and also make sure they are not sending data anywhere. </a:t>
            </a:r>
          </a:p>
          <a:p>
            <a:pPr>
              <a:buClr>
                <a:srgbClr val="FFFFFF"/>
              </a:buClr>
            </a:pPr>
            <a:r>
              <a:rPr lang="en-US" dirty="0">
                <a:ea typeface="Calibri"/>
                <a:cs typeface="Calibri"/>
              </a:rPr>
              <a:t>You can even make Home Assistant not connect to the outside internet, just a local Wi-Fi or local network with no outside internet access to make sure your devices are as secure as they can be</a:t>
            </a:r>
          </a:p>
        </p:txBody>
      </p:sp>
      <p:pic>
        <p:nvPicPr>
          <p:cNvPr id="4" name="Picture 3" descr="install HA ...">
            <a:extLst>
              <a:ext uri="{FF2B5EF4-FFF2-40B4-BE49-F238E27FC236}">
                <a16:creationId xmlns:a16="http://schemas.microsoft.com/office/drawing/2014/main" id="{2FFB45B4-9694-F840-C61A-412D395FAFD4}"/>
              </a:ext>
            </a:extLst>
          </p:cNvPr>
          <p:cNvPicPr>
            <a:picLocks noChangeAspect="1"/>
          </p:cNvPicPr>
          <p:nvPr/>
        </p:nvPicPr>
        <p:blipFill>
          <a:blip r:embed="rId2"/>
          <a:stretch>
            <a:fillRect/>
          </a:stretch>
        </p:blipFill>
        <p:spPr>
          <a:xfrm>
            <a:off x="654424" y="2732462"/>
            <a:ext cx="4195481" cy="2128180"/>
          </a:xfrm>
          <a:prstGeom prst="rect">
            <a:avLst/>
          </a:prstGeom>
        </p:spPr>
      </p:pic>
    </p:spTree>
    <p:extLst>
      <p:ext uri="{BB962C8B-B14F-4D97-AF65-F5344CB8AC3E}">
        <p14:creationId xmlns:p14="http://schemas.microsoft.com/office/powerpoint/2010/main" val="3354730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674F7-22A9-8F28-50B7-D98E40234F48}"/>
              </a:ext>
            </a:extLst>
          </p:cNvPr>
          <p:cNvSpPr>
            <a:spLocks noGrp="1"/>
          </p:cNvSpPr>
          <p:nvPr>
            <p:ph type="title"/>
          </p:nvPr>
        </p:nvSpPr>
        <p:spPr/>
        <p:txBody>
          <a:bodyPr/>
          <a:lstStyle/>
          <a:p>
            <a:r>
              <a:rPr lang="en-US" dirty="0">
                <a:ea typeface="Calibri Light"/>
                <a:cs typeface="Calibri Light"/>
              </a:rPr>
              <a:t>Logitech media server (</a:t>
            </a:r>
            <a:r>
              <a:rPr lang="en-US" dirty="0" err="1">
                <a:ea typeface="Calibri Light"/>
                <a:cs typeface="Calibri Light"/>
              </a:rPr>
              <a:t>lms</a:t>
            </a:r>
            <a:r>
              <a:rPr lang="en-US" dirty="0">
                <a:ea typeface="Calibri Light"/>
                <a:cs typeface="Calibri Light"/>
              </a:rPr>
              <a:t>)</a:t>
            </a:r>
            <a:endParaRPr lang="en-US" dirty="0"/>
          </a:p>
        </p:txBody>
      </p:sp>
      <p:sp>
        <p:nvSpPr>
          <p:cNvPr id="3" name="Content Placeholder 2">
            <a:extLst>
              <a:ext uri="{FF2B5EF4-FFF2-40B4-BE49-F238E27FC236}">
                <a16:creationId xmlns:a16="http://schemas.microsoft.com/office/drawing/2014/main" id="{D3F6B4AE-4379-655B-1D96-57D3ED32B60E}"/>
              </a:ext>
            </a:extLst>
          </p:cNvPr>
          <p:cNvSpPr>
            <a:spLocks noGrp="1"/>
          </p:cNvSpPr>
          <p:nvPr>
            <p:ph idx="1"/>
          </p:nvPr>
        </p:nvSpPr>
        <p:spPr>
          <a:xfrm>
            <a:off x="685801" y="2070350"/>
            <a:ext cx="7872320" cy="3720850"/>
          </a:xfrm>
        </p:spPr>
        <p:txBody>
          <a:bodyPr>
            <a:normAutofit lnSpcReduction="10000"/>
          </a:bodyPr>
          <a:lstStyle/>
          <a:p>
            <a:r>
              <a:rPr lang="en-US" dirty="0">
                <a:ea typeface="Calibri"/>
                <a:cs typeface="Calibri"/>
              </a:rPr>
              <a:t>Having your own music service at home can mean you can play your music more easily without a subscription</a:t>
            </a:r>
          </a:p>
          <a:p>
            <a:pPr>
              <a:buClr>
                <a:srgbClr val="FFFFFF"/>
              </a:buClr>
            </a:pPr>
            <a:r>
              <a:rPr lang="en-US" dirty="0">
                <a:ea typeface="Calibri"/>
                <a:cs typeface="Calibri"/>
              </a:rPr>
              <a:t>You need digital copies of your music, there are also radio stations and potential ways to hook up to subscription services, but this works best with your own music on your own server</a:t>
            </a:r>
          </a:p>
          <a:p>
            <a:pPr>
              <a:buClr>
                <a:srgbClr val="FFFFFF"/>
              </a:buClr>
            </a:pPr>
            <a:r>
              <a:rPr lang="en-US" dirty="0">
                <a:ea typeface="Calibri"/>
                <a:cs typeface="Calibri"/>
              </a:rPr>
              <a:t>Biggest difficulty is getting speakers hooked up</a:t>
            </a:r>
          </a:p>
          <a:p>
            <a:pPr>
              <a:buClr>
                <a:srgbClr val="FFFFFF"/>
              </a:buClr>
            </a:pPr>
            <a:r>
              <a:rPr lang="en-US" dirty="0">
                <a:ea typeface="Calibri"/>
                <a:cs typeface="Calibri"/>
              </a:rPr>
              <a:t>Phones, tablets and computers connect easily</a:t>
            </a:r>
          </a:p>
          <a:p>
            <a:pPr>
              <a:buClr>
                <a:srgbClr val="FFFFFF"/>
              </a:buClr>
            </a:pPr>
            <a:r>
              <a:rPr lang="en-US" dirty="0">
                <a:ea typeface="Calibri"/>
                <a:cs typeface="Calibri"/>
              </a:rPr>
              <a:t>Wi-Fi speakers are expensive if you don't already have them, so you may still have to stream music over Bluetooth</a:t>
            </a:r>
          </a:p>
          <a:p>
            <a:pPr>
              <a:buClr>
                <a:srgbClr val="FFFFFF"/>
              </a:buClr>
            </a:pPr>
            <a:r>
              <a:rPr lang="en-US" dirty="0">
                <a:ea typeface="Calibri"/>
                <a:cs typeface="Calibri"/>
              </a:rPr>
              <a:t>I am not an audiophile, there may be quality issues with streaming, I have never on purpose bought a vinyl for "the sound quality man" so....Caveat Emptor. </a:t>
            </a:r>
          </a:p>
        </p:txBody>
      </p:sp>
      <p:pic>
        <p:nvPicPr>
          <p:cNvPr id="4" name="Picture 3" descr="29 classical music memes that will make ...">
            <a:extLst>
              <a:ext uri="{FF2B5EF4-FFF2-40B4-BE49-F238E27FC236}">
                <a16:creationId xmlns:a16="http://schemas.microsoft.com/office/drawing/2014/main" id="{13EAA40A-9276-2B88-4CD4-B4643D3349DB}"/>
              </a:ext>
            </a:extLst>
          </p:cNvPr>
          <p:cNvPicPr>
            <a:picLocks noChangeAspect="1"/>
          </p:cNvPicPr>
          <p:nvPr/>
        </p:nvPicPr>
        <p:blipFill>
          <a:blip r:embed="rId2"/>
          <a:stretch>
            <a:fillRect/>
          </a:stretch>
        </p:blipFill>
        <p:spPr>
          <a:xfrm>
            <a:off x="8561295" y="2757017"/>
            <a:ext cx="3281082" cy="1917707"/>
          </a:xfrm>
          <a:prstGeom prst="rect">
            <a:avLst/>
          </a:prstGeom>
        </p:spPr>
      </p:pic>
    </p:spTree>
    <p:extLst>
      <p:ext uri="{BB962C8B-B14F-4D97-AF65-F5344CB8AC3E}">
        <p14:creationId xmlns:p14="http://schemas.microsoft.com/office/powerpoint/2010/main" val="4063100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39D45-52DE-48D0-6E5D-831E5D87B151}"/>
              </a:ext>
            </a:extLst>
          </p:cNvPr>
          <p:cNvSpPr>
            <a:spLocks noGrp="1"/>
          </p:cNvSpPr>
          <p:nvPr>
            <p:ph type="title"/>
          </p:nvPr>
        </p:nvSpPr>
        <p:spPr/>
        <p:txBody>
          <a:bodyPr/>
          <a:lstStyle/>
          <a:p>
            <a:r>
              <a:rPr lang="en-US" dirty="0">
                <a:ea typeface="Calibri Light"/>
                <a:cs typeface="Calibri Light"/>
              </a:rPr>
              <a:t>How to figure out if you can secure your devices</a:t>
            </a:r>
            <a:endParaRPr lang="en-US" dirty="0"/>
          </a:p>
        </p:txBody>
      </p:sp>
      <p:sp>
        <p:nvSpPr>
          <p:cNvPr id="3" name="Content Placeholder 2">
            <a:extLst>
              <a:ext uri="{FF2B5EF4-FFF2-40B4-BE49-F238E27FC236}">
                <a16:creationId xmlns:a16="http://schemas.microsoft.com/office/drawing/2014/main" id="{E4758460-2D3F-980B-87C6-C5B8D54CE250}"/>
              </a:ext>
            </a:extLst>
          </p:cNvPr>
          <p:cNvSpPr>
            <a:spLocks noGrp="1"/>
          </p:cNvSpPr>
          <p:nvPr>
            <p:ph sz="half" idx="1"/>
          </p:nvPr>
        </p:nvSpPr>
        <p:spPr/>
        <p:txBody>
          <a:bodyPr>
            <a:normAutofit fontScale="92500" lnSpcReduction="10000"/>
          </a:bodyPr>
          <a:lstStyle/>
          <a:p>
            <a:r>
              <a:rPr lang="en-US" dirty="0">
                <a:ea typeface="Calibri"/>
                <a:cs typeface="Calibri"/>
              </a:rPr>
              <a:t>If your device has a required app, it's harder to secure because most of the time those apps take your data and send it to the device creator/company</a:t>
            </a:r>
          </a:p>
          <a:p>
            <a:pPr>
              <a:buClr>
                <a:srgbClr val="FFFFFF"/>
              </a:buClr>
            </a:pPr>
            <a:r>
              <a:rPr lang="en-US" dirty="0">
                <a:ea typeface="Calibri"/>
                <a:cs typeface="Calibri"/>
              </a:rPr>
              <a:t>If your device has a required website login to use (some cameras have this), they may be unable to be fixed. They could be locked down too far by the company to prevent you keeping your own data</a:t>
            </a:r>
          </a:p>
          <a:p>
            <a:pPr>
              <a:buClr>
                <a:srgbClr val="FFFFFF"/>
              </a:buClr>
            </a:pPr>
            <a:r>
              <a:rPr lang="en-US" dirty="0">
                <a:ea typeface="Calibri"/>
                <a:cs typeface="Calibri"/>
              </a:rPr>
              <a:t>If the instructions for the device include anything about bypassing security restrictions on your router or firewall, "special setup" requires bypassing any of those things, internet access to the world at large, or data to be sent to the company, JUST SAY NO</a:t>
            </a:r>
          </a:p>
        </p:txBody>
      </p:sp>
      <p:sp>
        <p:nvSpPr>
          <p:cNvPr id="4" name="Content Placeholder 3">
            <a:extLst>
              <a:ext uri="{FF2B5EF4-FFF2-40B4-BE49-F238E27FC236}">
                <a16:creationId xmlns:a16="http://schemas.microsoft.com/office/drawing/2014/main" id="{44751377-9582-824C-A851-ED7E13F0FEAF}"/>
              </a:ext>
            </a:extLst>
          </p:cNvPr>
          <p:cNvSpPr>
            <a:spLocks noGrp="1"/>
          </p:cNvSpPr>
          <p:nvPr>
            <p:ph sz="half" idx="2"/>
          </p:nvPr>
        </p:nvSpPr>
        <p:spPr/>
        <p:txBody>
          <a:bodyPr vert="horz" lIns="91440" tIns="45720" rIns="91440" bIns="45720" rtlCol="0" anchor="t">
            <a:normAutofit fontScale="92500" lnSpcReduction="10000"/>
          </a:bodyPr>
          <a:lstStyle/>
          <a:p>
            <a:r>
              <a:rPr lang="en-US" dirty="0">
                <a:ea typeface="Calibri"/>
                <a:cs typeface="Calibri"/>
              </a:rPr>
              <a:t>If your device has the option for an app, but also has a setup that you can do without it, it's usually easier to lock it down</a:t>
            </a:r>
          </a:p>
          <a:p>
            <a:pPr>
              <a:buClr>
                <a:srgbClr val="FFFFFF"/>
              </a:buClr>
            </a:pPr>
            <a:r>
              <a:rPr lang="en-US" dirty="0">
                <a:ea typeface="Calibri"/>
                <a:cs typeface="Calibri"/>
              </a:rPr>
              <a:t>You can always lock the device away from the internet in general by preventing the IP address from accessing the internet at large</a:t>
            </a:r>
          </a:p>
        </p:txBody>
      </p:sp>
      <p:pic>
        <p:nvPicPr>
          <p:cNvPr id="5" name="Picture 4" descr="Beyond Imagination – The Real-Life Cases of IoT Security and Failures | CX  Master">
            <a:extLst>
              <a:ext uri="{FF2B5EF4-FFF2-40B4-BE49-F238E27FC236}">
                <a16:creationId xmlns:a16="http://schemas.microsoft.com/office/drawing/2014/main" id="{8A3F608D-1E46-0A17-1EAD-C305E1DC2DBE}"/>
              </a:ext>
            </a:extLst>
          </p:cNvPr>
          <p:cNvPicPr>
            <a:picLocks noChangeAspect="1"/>
          </p:cNvPicPr>
          <p:nvPr/>
        </p:nvPicPr>
        <p:blipFill>
          <a:blip r:embed="rId2"/>
          <a:stretch>
            <a:fillRect/>
          </a:stretch>
        </p:blipFill>
        <p:spPr>
          <a:xfrm>
            <a:off x="6953229" y="3962352"/>
            <a:ext cx="2743200" cy="2547257"/>
          </a:xfrm>
          <a:prstGeom prst="rect">
            <a:avLst/>
          </a:prstGeom>
        </p:spPr>
      </p:pic>
    </p:spTree>
    <p:extLst>
      <p:ext uri="{BB962C8B-B14F-4D97-AF65-F5344CB8AC3E}">
        <p14:creationId xmlns:p14="http://schemas.microsoft.com/office/powerpoint/2010/main" val="1623037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E0981-FFB1-E4CB-3A23-573A9BF61F75}"/>
              </a:ext>
            </a:extLst>
          </p:cNvPr>
          <p:cNvSpPr>
            <a:spLocks noGrp="1"/>
          </p:cNvSpPr>
          <p:nvPr>
            <p:ph type="title"/>
          </p:nvPr>
        </p:nvSpPr>
        <p:spPr>
          <a:xfrm>
            <a:off x="685801" y="609600"/>
            <a:ext cx="10131425" cy="2388596"/>
          </a:xfrm>
        </p:spPr>
        <p:txBody>
          <a:bodyPr>
            <a:normAutofit/>
          </a:bodyPr>
          <a:lstStyle/>
          <a:p>
            <a:r>
              <a:rPr lang="en-US">
                <a:ea typeface="Calibri Light"/>
                <a:cs typeface="Calibri Light"/>
              </a:rPr>
              <a:t>Want to learn more? </a:t>
            </a:r>
            <a:br>
              <a:rPr lang="en-US">
                <a:ea typeface="Calibri Light"/>
                <a:cs typeface="Calibri Light"/>
              </a:rPr>
            </a:br>
            <a:br>
              <a:rPr lang="en-US">
                <a:ea typeface="Calibri Light"/>
                <a:cs typeface="Calibri Light"/>
              </a:rPr>
            </a:br>
            <a:r>
              <a:rPr lang="en-US" sz="4000" b="1">
                <a:ea typeface="Calibri Light"/>
                <a:cs typeface="Calibri Light"/>
              </a:rPr>
              <a:t>Questions?</a:t>
            </a:r>
            <a:endParaRPr lang="en-US" sz="4000" b="1"/>
          </a:p>
        </p:txBody>
      </p:sp>
      <p:sp>
        <p:nvSpPr>
          <p:cNvPr id="3" name="Content Placeholder 2">
            <a:extLst>
              <a:ext uri="{FF2B5EF4-FFF2-40B4-BE49-F238E27FC236}">
                <a16:creationId xmlns:a16="http://schemas.microsoft.com/office/drawing/2014/main" id="{E50C6D1F-A21B-F5FA-7666-D3CB56BE4166}"/>
              </a:ext>
            </a:extLst>
          </p:cNvPr>
          <p:cNvSpPr>
            <a:spLocks noGrp="1"/>
          </p:cNvSpPr>
          <p:nvPr>
            <p:ph idx="1"/>
          </p:nvPr>
        </p:nvSpPr>
        <p:spPr>
          <a:xfrm>
            <a:off x="685801" y="2554443"/>
            <a:ext cx="7325472" cy="3649133"/>
          </a:xfrm>
        </p:spPr>
        <p:txBody>
          <a:bodyPr>
            <a:normAutofit/>
          </a:bodyPr>
          <a:lstStyle/>
          <a:p>
            <a:pPr marL="0" indent="0">
              <a:buNone/>
            </a:pPr>
            <a:endParaRPr lang="en-US">
              <a:ea typeface="Calibri"/>
              <a:cs typeface="Calibri"/>
            </a:endParaRPr>
          </a:p>
          <a:p>
            <a:pPr marL="0" indent="0">
              <a:buNone/>
            </a:pPr>
            <a:endParaRPr lang="en-US">
              <a:ea typeface="Calibri"/>
              <a:cs typeface="Calibri"/>
            </a:endParaRPr>
          </a:p>
          <a:p>
            <a:pPr marL="0" indent="0">
              <a:buNone/>
            </a:pPr>
            <a:r>
              <a:rPr lang="en-US">
                <a:ea typeface="Calibri"/>
                <a:cs typeface="Calibri"/>
              </a:rPr>
              <a:t>My website: </a:t>
            </a:r>
            <a:endParaRPr lang="en-US">
              <a:ea typeface="+mn-lt"/>
              <a:cs typeface="+mn-lt"/>
            </a:endParaRPr>
          </a:p>
          <a:p>
            <a:pPr marL="0" indent="0">
              <a:buNone/>
            </a:pPr>
            <a:r>
              <a:rPr lang="en-US">
                <a:ea typeface="+mn-lt"/>
                <a:cs typeface="+mn-lt"/>
                <a:hlinkClick r:id="rId2"/>
              </a:rPr>
              <a:t>https://www.aholdengouveia.name/SmartHome/smarthomewelcome.html</a:t>
            </a:r>
            <a:r>
              <a:rPr lang="en-US">
                <a:ea typeface="+mn-lt"/>
                <a:cs typeface="+mn-lt"/>
              </a:rPr>
              <a:t> </a:t>
            </a:r>
            <a:endParaRPr lang="en-US">
              <a:ea typeface="Calibri"/>
              <a:cs typeface="Calibri"/>
            </a:endParaRPr>
          </a:p>
          <a:p>
            <a:pPr marL="0" indent="0">
              <a:buClr>
                <a:srgbClr val="FFFFFF"/>
              </a:buClr>
              <a:buNone/>
            </a:pPr>
            <a:endParaRPr lang="en-US">
              <a:ea typeface="Calibri"/>
              <a:cs typeface="Calibri"/>
            </a:endParaRPr>
          </a:p>
          <a:p>
            <a:pPr marL="0" indent="0">
              <a:buNone/>
            </a:pPr>
            <a:endParaRPr lang="en-US">
              <a:ea typeface="Calibri"/>
              <a:cs typeface="Calibri"/>
            </a:endParaRPr>
          </a:p>
          <a:p>
            <a:pPr marL="0" indent="0">
              <a:buNone/>
            </a:pPr>
            <a:r>
              <a:rPr lang="en-US">
                <a:ea typeface="Calibri"/>
                <a:cs typeface="Calibri"/>
              </a:rPr>
              <a:t>My OER materials: </a:t>
            </a:r>
            <a:endParaRPr lang="en-US">
              <a:ea typeface="+mn-lt"/>
              <a:cs typeface="+mn-lt"/>
            </a:endParaRPr>
          </a:p>
          <a:p>
            <a:pPr marL="0" indent="0">
              <a:buClr>
                <a:srgbClr val="FFFFFF"/>
              </a:buClr>
              <a:buNone/>
            </a:pPr>
            <a:r>
              <a:rPr lang="en-US">
                <a:ea typeface="+mn-lt"/>
                <a:cs typeface="+mn-lt"/>
                <a:hlinkClick r:id="rId3"/>
              </a:rPr>
              <a:t>https://www.aholdengouveia.name/classes.html</a:t>
            </a:r>
            <a:r>
              <a:rPr lang="en-US">
                <a:ea typeface="+mn-lt"/>
                <a:cs typeface="+mn-lt"/>
              </a:rPr>
              <a:t> </a:t>
            </a:r>
            <a:endParaRPr lang="en-US">
              <a:ea typeface="Calibri" panose="020F0502020204030204"/>
              <a:cs typeface="Calibri" panose="020F0502020204030204"/>
            </a:endParaRPr>
          </a:p>
          <a:p>
            <a:pPr marL="0" indent="0">
              <a:buClr>
                <a:srgbClr val="FFFFFF"/>
              </a:buClr>
              <a:buNone/>
            </a:pPr>
            <a:r>
              <a:rPr lang="en-US">
                <a:ea typeface="+mn-lt"/>
                <a:cs typeface="+mn-lt"/>
                <a:hlinkClick r:id="rId4"/>
              </a:rPr>
              <a:t>https://oercommons.org/browse?f.author=Adrianna+Holden-Gouveia</a:t>
            </a:r>
            <a:r>
              <a:rPr lang="en-US">
                <a:ea typeface="+mn-lt"/>
                <a:cs typeface="+mn-lt"/>
              </a:rPr>
              <a:t> </a:t>
            </a:r>
            <a:endParaRPr lang="en-US">
              <a:ea typeface="Calibri"/>
              <a:cs typeface="Calibri"/>
            </a:endParaRPr>
          </a:p>
        </p:txBody>
      </p:sp>
      <p:pic>
        <p:nvPicPr>
          <p:cNvPr id="4" name="Picture 3" descr="A qr code with a few black squares&#10;&#10;Description automatically generated">
            <a:extLst>
              <a:ext uri="{FF2B5EF4-FFF2-40B4-BE49-F238E27FC236}">
                <a16:creationId xmlns:a16="http://schemas.microsoft.com/office/drawing/2014/main" id="{E13B019D-558C-41C5-2985-E4D02A1E9544}"/>
              </a:ext>
            </a:extLst>
          </p:cNvPr>
          <p:cNvPicPr>
            <a:picLocks noChangeAspect="1"/>
          </p:cNvPicPr>
          <p:nvPr/>
        </p:nvPicPr>
        <p:blipFill>
          <a:blip r:embed="rId5"/>
          <a:stretch>
            <a:fillRect/>
          </a:stretch>
        </p:blipFill>
        <p:spPr>
          <a:xfrm>
            <a:off x="8054788" y="2115671"/>
            <a:ext cx="3810000" cy="3810000"/>
          </a:xfrm>
          <a:prstGeom prst="rect">
            <a:avLst/>
          </a:prstGeom>
        </p:spPr>
      </p:pic>
    </p:spTree>
    <p:extLst>
      <p:ext uri="{BB962C8B-B14F-4D97-AF65-F5344CB8AC3E}">
        <p14:creationId xmlns:p14="http://schemas.microsoft.com/office/powerpoint/2010/main" val="935417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B5A6B-5DC4-427F-9EDB-AC8BF82DD1FA}"/>
              </a:ext>
            </a:extLst>
          </p:cNvPr>
          <p:cNvSpPr>
            <a:spLocks noGrp="1"/>
          </p:cNvSpPr>
          <p:nvPr>
            <p:ph type="title"/>
          </p:nvPr>
        </p:nvSpPr>
        <p:spPr/>
        <p:txBody>
          <a:bodyPr/>
          <a:lstStyle/>
          <a:p>
            <a:r>
              <a:rPr lang="en-US" dirty="0">
                <a:ea typeface="Calibri Light"/>
                <a:cs typeface="Calibri Light"/>
              </a:rPr>
              <a:t>What is the Internet of things (</a:t>
            </a:r>
            <a:r>
              <a:rPr lang="en-US" dirty="0" err="1">
                <a:ea typeface="Calibri Light"/>
                <a:cs typeface="Calibri Light"/>
              </a:rPr>
              <a:t>iot</a:t>
            </a:r>
            <a:r>
              <a:rPr lang="en-US" dirty="0">
                <a:ea typeface="Calibri Light"/>
                <a:cs typeface="Calibri Light"/>
              </a:rPr>
              <a:t>)</a:t>
            </a:r>
            <a:endParaRPr lang="en-US" dirty="0"/>
          </a:p>
        </p:txBody>
      </p:sp>
      <p:sp>
        <p:nvSpPr>
          <p:cNvPr id="3" name="Content Placeholder 2">
            <a:extLst>
              <a:ext uri="{FF2B5EF4-FFF2-40B4-BE49-F238E27FC236}">
                <a16:creationId xmlns:a16="http://schemas.microsoft.com/office/drawing/2014/main" id="{A9E0C363-F69C-2556-1F92-2C580117E313}"/>
              </a:ext>
            </a:extLst>
          </p:cNvPr>
          <p:cNvSpPr>
            <a:spLocks noGrp="1"/>
          </p:cNvSpPr>
          <p:nvPr>
            <p:ph idx="1"/>
          </p:nvPr>
        </p:nvSpPr>
        <p:spPr/>
        <p:txBody>
          <a:bodyPr/>
          <a:lstStyle/>
          <a:p>
            <a:r>
              <a:rPr lang="en-US">
                <a:ea typeface="+mn-lt"/>
                <a:cs typeface="+mn-lt"/>
              </a:rPr>
              <a:t>The Internet of Things (IoT) refers to the network of interconnected devices and objects embedded with sensors, software, and internet access</a:t>
            </a:r>
          </a:p>
          <a:p>
            <a:pPr>
              <a:buClr>
                <a:srgbClr val="FFFFFF"/>
              </a:buClr>
            </a:pPr>
            <a:r>
              <a:rPr lang="en-US">
                <a:ea typeface="Calibri"/>
                <a:cs typeface="Calibri"/>
              </a:rPr>
              <a:t>Some examples of IoT devices you may have heard of are:</a:t>
            </a:r>
          </a:p>
          <a:p>
            <a:pPr lvl="1">
              <a:buClr>
                <a:srgbClr val="FFFFFF"/>
              </a:buClr>
              <a:buFont typeface="Courier New"/>
              <a:buChar char="o"/>
            </a:pPr>
            <a:r>
              <a:rPr lang="en-US">
                <a:ea typeface="Calibri"/>
                <a:cs typeface="Calibri"/>
              </a:rPr>
              <a:t>Ring doorbells</a:t>
            </a:r>
            <a:endParaRPr lang="en-US" sz="1800">
              <a:ea typeface="Calibri"/>
              <a:cs typeface="Calibri"/>
            </a:endParaRPr>
          </a:p>
          <a:p>
            <a:pPr lvl="1">
              <a:buClr>
                <a:srgbClr val="FFFFFF"/>
              </a:buClr>
              <a:buFont typeface="Courier New"/>
              <a:buChar char="o"/>
            </a:pPr>
            <a:r>
              <a:rPr lang="en-US">
                <a:ea typeface="Calibri" panose="020F0502020204030204"/>
                <a:cs typeface="Calibri" panose="020F0502020204030204"/>
              </a:rPr>
              <a:t>Nest Thermostats</a:t>
            </a:r>
          </a:p>
          <a:p>
            <a:pPr lvl="1">
              <a:buClr>
                <a:srgbClr val="FFFFFF"/>
              </a:buClr>
              <a:buFont typeface="Courier New"/>
              <a:buChar char="o"/>
            </a:pPr>
            <a:r>
              <a:rPr lang="en-US">
                <a:ea typeface="Calibri" panose="020F0502020204030204"/>
                <a:cs typeface="Calibri" panose="020F0502020204030204"/>
              </a:rPr>
              <a:t>Amazon Echo</a:t>
            </a:r>
          </a:p>
          <a:p>
            <a:pPr lvl="1">
              <a:buClr>
                <a:srgbClr val="FFFFFF"/>
              </a:buClr>
              <a:buFont typeface="Courier New"/>
              <a:buChar char="o"/>
            </a:pPr>
            <a:r>
              <a:rPr lang="en-US">
                <a:ea typeface="Calibri" panose="020F0502020204030204"/>
                <a:cs typeface="Calibri" panose="020F0502020204030204"/>
              </a:rPr>
              <a:t>Garman/</a:t>
            </a:r>
            <a:r>
              <a:rPr lang="en-US" err="1">
                <a:ea typeface="Calibri" panose="020F0502020204030204"/>
                <a:cs typeface="Calibri" panose="020F0502020204030204"/>
              </a:rPr>
              <a:t>FitBit</a:t>
            </a:r>
            <a:r>
              <a:rPr lang="en-US">
                <a:ea typeface="Calibri" panose="020F0502020204030204"/>
                <a:cs typeface="Calibri" panose="020F0502020204030204"/>
              </a:rPr>
              <a:t> style wearables</a:t>
            </a:r>
          </a:p>
          <a:p>
            <a:pPr lvl="1">
              <a:buClr>
                <a:srgbClr val="FFFFFF"/>
              </a:buClr>
              <a:buFont typeface="Courier New"/>
              <a:buChar char="o"/>
            </a:pPr>
            <a:r>
              <a:rPr lang="en-US">
                <a:ea typeface="Calibri" panose="020F0502020204030204"/>
                <a:cs typeface="Calibri" panose="020F0502020204030204"/>
              </a:rPr>
              <a:t>Google Home</a:t>
            </a:r>
          </a:p>
          <a:p>
            <a:pPr lvl="1">
              <a:buClr>
                <a:srgbClr val="FFFFFF"/>
              </a:buClr>
              <a:buFont typeface="Courier New"/>
              <a:buChar char="o"/>
            </a:pPr>
            <a:r>
              <a:rPr lang="en-US">
                <a:ea typeface="Calibri" panose="020F0502020204030204"/>
                <a:cs typeface="Calibri" panose="020F0502020204030204"/>
              </a:rPr>
              <a:t>Smart Lights/Light switches/Outlets</a:t>
            </a:r>
          </a:p>
        </p:txBody>
      </p:sp>
      <p:pic>
        <p:nvPicPr>
          <p:cNvPr id="4" name="Picture 3" descr="Ring Video Doorbell 4 review | CNN ...">
            <a:extLst>
              <a:ext uri="{FF2B5EF4-FFF2-40B4-BE49-F238E27FC236}">
                <a16:creationId xmlns:a16="http://schemas.microsoft.com/office/drawing/2014/main" id="{817CB5C9-6B07-4B22-AB44-3EEEB301BC9D}"/>
              </a:ext>
            </a:extLst>
          </p:cNvPr>
          <p:cNvPicPr>
            <a:picLocks noChangeAspect="1"/>
          </p:cNvPicPr>
          <p:nvPr/>
        </p:nvPicPr>
        <p:blipFill rotWithShape="1">
          <a:blip r:embed="rId2"/>
          <a:srcRect l="-56510" t="9483" r="129363" b="20002"/>
          <a:stretch/>
        </p:blipFill>
        <p:spPr>
          <a:xfrm>
            <a:off x="5909141" y="2691654"/>
            <a:ext cx="880217" cy="1286424"/>
          </a:xfrm>
          <a:prstGeom prst="rect">
            <a:avLst/>
          </a:prstGeom>
        </p:spPr>
      </p:pic>
      <p:pic>
        <p:nvPicPr>
          <p:cNvPr id="5" name="Picture 4" descr="Ring doorbell">
            <a:extLst>
              <a:ext uri="{FF2B5EF4-FFF2-40B4-BE49-F238E27FC236}">
                <a16:creationId xmlns:a16="http://schemas.microsoft.com/office/drawing/2014/main" id="{EB33DBD5-E7D0-577A-7F08-B013D5F5D787}"/>
              </a:ext>
            </a:extLst>
          </p:cNvPr>
          <p:cNvPicPr>
            <a:picLocks noChangeAspect="1"/>
          </p:cNvPicPr>
          <p:nvPr/>
        </p:nvPicPr>
        <p:blipFill rotWithShape="1">
          <a:blip r:embed="rId3"/>
          <a:srcRect l="37278" t="13202" r="34385" b="14888"/>
          <a:stretch/>
        </p:blipFill>
        <p:spPr>
          <a:xfrm>
            <a:off x="7354001" y="3000936"/>
            <a:ext cx="1040112" cy="1527225"/>
          </a:xfrm>
          <a:prstGeom prst="rect">
            <a:avLst/>
          </a:prstGeom>
        </p:spPr>
      </p:pic>
      <p:pic>
        <p:nvPicPr>
          <p:cNvPr id="6" name="Picture 5" descr="Nest thermostat">
            <a:extLst>
              <a:ext uri="{FF2B5EF4-FFF2-40B4-BE49-F238E27FC236}">
                <a16:creationId xmlns:a16="http://schemas.microsoft.com/office/drawing/2014/main" id="{A67E415E-11D1-376E-3232-C1125B10BDC2}"/>
              </a:ext>
            </a:extLst>
          </p:cNvPr>
          <p:cNvPicPr>
            <a:picLocks noChangeAspect="1"/>
          </p:cNvPicPr>
          <p:nvPr/>
        </p:nvPicPr>
        <p:blipFill>
          <a:blip r:embed="rId4"/>
          <a:stretch>
            <a:fillRect/>
          </a:stretch>
        </p:blipFill>
        <p:spPr>
          <a:xfrm>
            <a:off x="9739874" y="2689131"/>
            <a:ext cx="2143125" cy="2143125"/>
          </a:xfrm>
          <a:prstGeom prst="rect">
            <a:avLst/>
          </a:prstGeom>
        </p:spPr>
      </p:pic>
      <p:pic>
        <p:nvPicPr>
          <p:cNvPr id="7" name="Picture 6" descr="Google Home Show">
            <a:extLst>
              <a:ext uri="{FF2B5EF4-FFF2-40B4-BE49-F238E27FC236}">
                <a16:creationId xmlns:a16="http://schemas.microsoft.com/office/drawing/2014/main" id="{FB80C096-1192-1A1B-DBA7-57ECDE7E4B38}"/>
              </a:ext>
            </a:extLst>
          </p:cNvPr>
          <p:cNvPicPr>
            <a:picLocks noChangeAspect="1"/>
          </p:cNvPicPr>
          <p:nvPr/>
        </p:nvPicPr>
        <p:blipFill>
          <a:blip r:embed="rId5"/>
          <a:stretch>
            <a:fillRect/>
          </a:stretch>
        </p:blipFill>
        <p:spPr>
          <a:xfrm>
            <a:off x="9344865" y="5158627"/>
            <a:ext cx="1964952" cy="1507191"/>
          </a:xfrm>
          <a:prstGeom prst="rect">
            <a:avLst/>
          </a:prstGeom>
        </p:spPr>
      </p:pic>
      <p:pic>
        <p:nvPicPr>
          <p:cNvPr id="8" name="Picture 7" descr="A black fitness watch with a white background&#10;&#10;">
            <a:extLst>
              <a:ext uri="{FF2B5EF4-FFF2-40B4-BE49-F238E27FC236}">
                <a16:creationId xmlns:a16="http://schemas.microsoft.com/office/drawing/2014/main" id="{93C8EBD1-936C-8E5A-F593-0E91C03B4047}"/>
              </a:ext>
            </a:extLst>
          </p:cNvPr>
          <p:cNvPicPr>
            <a:picLocks noChangeAspect="1"/>
          </p:cNvPicPr>
          <p:nvPr/>
        </p:nvPicPr>
        <p:blipFill>
          <a:blip r:embed="rId6"/>
          <a:stretch>
            <a:fillRect/>
          </a:stretch>
        </p:blipFill>
        <p:spPr>
          <a:xfrm>
            <a:off x="5161990" y="5190844"/>
            <a:ext cx="1177739" cy="1478617"/>
          </a:xfrm>
          <a:prstGeom prst="rect">
            <a:avLst/>
          </a:prstGeom>
        </p:spPr>
      </p:pic>
      <p:pic>
        <p:nvPicPr>
          <p:cNvPr id="9" name="Picture 8" descr="A white tablet, and two white smart speakers on a table&#10;&#10;">
            <a:extLst>
              <a:ext uri="{FF2B5EF4-FFF2-40B4-BE49-F238E27FC236}">
                <a16:creationId xmlns:a16="http://schemas.microsoft.com/office/drawing/2014/main" id="{4F562EE9-0347-2EFD-1020-B76799F6EE43}"/>
              </a:ext>
            </a:extLst>
          </p:cNvPr>
          <p:cNvPicPr>
            <a:picLocks noChangeAspect="1"/>
          </p:cNvPicPr>
          <p:nvPr/>
        </p:nvPicPr>
        <p:blipFill>
          <a:blip r:embed="rId7"/>
          <a:stretch>
            <a:fillRect/>
          </a:stretch>
        </p:blipFill>
        <p:spPr>
          <a:xfrm>
            <a:off x="6561324" y="4834497"/>
            <a:ext cx="2619375" cy="1743075"/>
          </a:xfrm>
          <a:prstGeom prst="rect">
            <a:avLst/>
          </a:prstGeom>
        </p:spPr>
      </p:pic>
      <p:pic>
        <p:nvPicPr>
          <p:cNvPr id="10" name="Picture 9" descr="A smart light bulb with a rainbow colored light&#10;&#10;">
            <a:extLst>
              <a:ext uri="{FF2B5EF4-FFF2-40B4-BE49-F238E27FC236}">
                <a16:creationId xmlns:a16="http://schemas.microsoft.com/office/drawing/2014/main" id="{D207BFAB-958A-738A-CFF7-CB5B82BC710A}"/>
              </a:ext>
            </a:extLst>
          </p:cNvPr>
          <p:cNvPicPr>
            <a:picLocks noChangeAspect="1"/>
          </p:cNvPicPr>
          <p:nvPr/>
        </p:nvPicPr>
        <p:blipFill>
          <a:blip r:embed="rId8"/>
          <a:stretch>
            <a:fillRect/>
          </a:stretch>
        </p:blipFill>
        <p:spPr>
          <a:xfrm>
            <a:off x="4856350" y="3677770"/>
            <a:ext cx="1242173" cy="1331260"/>
          </a:xfrm>
          <a:prstGeom prst="rect">
            <a:avLst/>
          </a:prstGeom>
        </p:spPr>
      </p:pic>
    </p:spTree>
    <p:extLst>
      <p:ext uri="{BB962C8B-B14F-4D97-AF65-F5344CB8AC3E}">
        <p14:creationId xmlns:p14="http://schemas.microsoft.com/office/powerpoint/2010/main" val="2333320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598AC-FF2C-8133-5209-8CA152576F23}"/>
              </a:ext>
            </a:extLst>
          </p:cNvPr>
          <p:cNvSpPr>
            <a:spLocks noGrp="1"/>
          </p:cNvSpPr>
          <p:nvPr>
            <p:ph type="title"/>
          </p:nvPr>
        </p:nvSpPr>
        <p:spPr/>
        <p:txBody>
          <a:bodyPr/>
          <a:lstStyle/>
          <a:p>
            <a:r>
              <a:rPr lang="en-US">
                <a:ea typeface="Calibri Light"/>
                <a:cs typeface="Calibri Light"/>
              </a:rPr>
              <a:t>Why security is needed for </a:t>
            </a:r>
            <a:r>
              <a:rPr lang="en-US" err="1">
                <a:ea typeface="Calibri Light"/>
                <a:cs typeface="Calibri Light"/>
              </a:rPr>
              <a:t>IOt</a:t>
            </a:r>
            <a:endParaRPr lang="en-US" err="1"/>
          </a:p>
        </p:txBody>
      </p:sp>
      <p:sp>
        <p:nvSpPr>
          <p:cNvPr id="3" name="Content Placeholder 2">
            <a:extLst>
              <a:ext uri="{FF2B5EF4-FFF2-40B4-BE49-F238E27FC236}">
                <a16:creationId xmlns:a16="http://schemas.microsoft.com/office/drawing/2014/main" id="{A9131871-8E52-FC9C-14BC-C89ED7047BC4}"/>
              </a:ext>
            </a:extLst>
          </p:cNvPr>
          <p:cNvSpPr>
            <a:spLocks noGrp="1"/>
          </p:cNvSpPr>
          <p:nvPr>
            <p:ph idx="1"/>
          </p:nvPr>
        </p:nvSpPr>
        <p:spPr>
          <a:xfrm>
            <a:off x="685801" y="2106209"/>
            <a:ext cx="4609167" cy="3684991"/>
          </a:xfrm>
        </p:spPr>
        <p:txBody>
          <a:bodyPr>
            <a:normAutofit fontScale="85000" lnSpcReduction="20000"/>
          </a:bodyPr>
          <a:lstStyle/>
          <a:p>
            <a:r>
              <a:rPr lang="en-US">
                <a:ea typeface="Calibri"/>
                <a:cs typeface="Calibri"/>
              </a:rPr>
              <a:t>Almost every commercial device sends your data to the company that created the device</a:t>
            </a:r>
          </a:p>
          <a:p>
            <a:pPr>
              <a:buClr>
                <a:srgbClr val="FFFFFF"/>
              </a:buClr>
            </a:pPr>
            <a:r>
              <a:rPr lang="en-US">
                <a:ea typeface="Calibri"/>
                <a:cs typeface="Calibri"/>
              </a:rPr>
              <a:t>Almost every device also sends your data, and sells your data to others</a:t>
            </a:r>
          </a:p>
          <a:p>
            <a:pPr>
              <a:buClr>
                <a:srgbClr val="FFFFFF"/>
              </a:buClr>
            </a:pPr>
            <a:r>
              <a:rPr lang="en-US">
                <a:ea typeface="Calibri"/>
                <a:cs typeface="Calibri"/>
              </a:rPr>
              <a:t>Many devices I researched have back doors installed in such a way they can't be fixed so that the company can access it as soon as it's connected and you can't stop them.</a:t>
            </a:r>
          </a:p>
          <a:p>
            <a:pPr>
              <a:buClr>
                <a:srgbClr val="FFFFFF"/>
              </a:buClr>
            </a:pPr>
            <a:r>
              <a:rPr lang="en-US">
                <a:ea typeface="Calibri"/>
                <a:cs typeface="Calibri"/>
              </a:rPr>
              <a:t>If you don't know where your data is, what's being collected, or who owns it you are at a disadvantage</a:t>
            </a:r>
          </a:p>
          <a:p>
            <a:pPr>
              <a:buClr>
                <a:srgbClr val="FFFFFF"/>
              </a:buClr>
            </a:pPr>
            <a:r>
              <a:rPr lang="en-US">
                <a:ea typeface="Calibri"/>
                <a:cs typeface="Calibri"/>
              </a:rPr>
              <a:t>Most devices don't focus on security because it's expensive and would hinder the secondary market of selling data</a:t>
            </a:r>
          </a:p>
          <a:p>
            <a:pPr lvl="1">
              <a:buClr>
                <a:srgbClr val="FFFFFF"/>
              </a:buClr>
              <a:buFont typeface="Courier New"/>
              <a:buChar char="o"/>
            </a:pPr>
            <a:r>
              <a:rPr lang="en-US">
                <a:ea typeface="Calibri"/>
                <a:cs typeface="Calibri"/>
              </a:rPr>
              <a:t>Most companies will offset the hardware cost of the device by selling the data to others</a:t>
            </a:r>
          </a:p>
          <a:p>
            <a:pPr lvl="1">
              <a:buClr>
                <a:srgbClr val="FFFFFF"/>
              </a:buClr>
              <a:buFont typeface="Courier New"/>
              <a:buChar char="o"/>
            </a:pPr>
            <a:endParaRPr lang="en-US">
              <a:ea typeface="Calibri"/>
              <a:cs typeface="Calibri"/>
            </a:endParaRPr>
          </a:p>
        </p:txBody>
      </p:sp>
      <p:pic>
        <p:nvPicPr>
          <p:cNvPr id="4" name="Picture 3" descr="A diagram of security challenges for IoT devices&#10;&#10;">
            <a:extLst>
              <a:ext uri="{FF2B5EF4-FFF2-40B4-BE49-F238E27FC236}">
                <a16:creationId xmlns:a16="http://schemas.microsoft.com/office/drawing/2014/main" id="{609472AF-B1A8-1967-EA23-61F0DED09BE1}"/>
              </a:ext>
            </a:extLst>
          </p:cNvPr>
          <p:cNvPicPr>
            <a:picLocks noChangeAspect="1"/>
          </p:cNvPicPr>
          <p:nvPr/>
        </p:nvPicPr>
        <p:blipFill>
          <a:blip r:embed="rId2"/>
          <a:stretch>
            <a:fillRect/>
          </a:stretch>
        </p:blipFill>
        <p:spPr>
          <a:xfrm>
            <a:off x="5290145" y="1712258"/>
            <a:ext cx="6649874" cy="4598895"/>
          </a:xfrm>
          <a:prstGeom prst="rect">
            <a:avLst/>
          </a:prstGeom>
        </p:spPr>
      </p:pic>
      <p:sp>
        <p:nvSpPr>
          <p:cNvPr id="5" name="TextBox 4">
            <a:extLst>
              <a:ext uri="{FF2B5EF4-FFF2-40B4-BE49-F238E27FC236}">
                <a16:creationId xmlns:a16="http://schemas.microsoft.com/office/drawing/2014/main" id="{FDAF4C16-F18A-221F-8C93-3737BEAF2000}"/>
              </a:ext>
            </a:extLst>
          </p:cNvPr>
          <p:cNvSpPr txBox="1"/>
          <p:nvPr/>
        </p:nvSpPr>
        <p:spPr>
          <a:xfrm>
            <a:off x="5109882" y="6311152"/>
            <a:ext cx="684903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ea typeface="+mn-lt"/>
                <a:cs typeface="+mn-lt"/>
              </a:rPr>
              <a:t>https://miro.medium.com/v2/resize:fit:1400/1*QkVjbNXltUXYBeBnYhEaSg.png</a:t>
            </a:r>
            <a:endParaRPr lang="en-US">
              <a:ea typeface="Calibri"/>
              <a:cs typeface="Calibri"/>
            </a:endParaRPr>
          </a:p>
        </p:txBody>
      </p:sp>
    </p:spTree>
    <p:extLst>
      <p:ext uri="{BB962C8B-B14F-4D97-AF65-F5344CB8AC3E}">
        <p14:creationId xmlns:p14="http://schemas.microsoft.com/office/powerpoint/2010/main" val="4099594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98E78-CEA2-2C74-4C65-D87882E0D944}"/>
              </a:ext>
            </a:extLst>
          </p:cNvPr>
          <p:cNvSpPr>
            <a:spLocks noGrp="1"/>
          </p:cNvSpPr>
          <p:nvPr>
            <p:ph type="title"/>
          </p:nvPr>
        </p:nvSpPr>
        <p:spPr/>
        <p:txBody>
          <a:bodyPr/>
          <a:lstStyle/>
          <a:p>
            <a:r>
              <a:rPr lang="en-US" sz="4400">
                <a:ea typeface="+mj-lt"/>
                <a:cs typeface="+mj-lt"/>
              </a:rPr>
              <a:t>My Sabbatical Projects </a:t>
            </a:r>
            <a:endParaRPr lang="en-US"/>
          </a:p>
          <a:p>
            <a:endParaRPr lang="en-US">
              <a:ea typeface="Calibri Light"/>
              <a:cs typeface="Calibri Light"/>
            </a:endParaRPr>
          </a:p>
        </p:txBody>
      </p:sp>
      <p:sp>
        <p:nvSpPr>
          <p:cNvPr id="3" name="Content Placeholder 2">
            <a:extLst>
              <a:ext uri="{FF2B5EF4-FFF2-40B4-BE49-F238E27FC236}">
                <a16:creationId xmlns:a16="http://schemas.microsoft.com/office/drawing/2014/main" id="{FC44325B-2E68-F8B8-8764-C3BB80DFCD94}"/>
              </a:ext>
            </a:extLst>
          </p:cNvPr>
          <p:cNvSpPr>
            <a:spLocks noGrp="1"/>
          </p:cNvSpPr>
          <p:nvPr>
            <p:ph sz="half" idx="1"/>
          </p:nvPr>
        </p:nvSpPr>
        <p:spPr/>
        <p:txBody>
          <a:bodyPr>
            <a:normAutofit fontScale="92500" lnSpcReduction="10000"/>
          </a:bodyPr>
          <a:lstStyle/>
          <a:p>
            <a:endParaRPr lang="en-US" sz="2800">
              <a:ea typeface="Calibri"/>
              <a:cs typeface="Calibri"/>
            </a:endParaRPr>
          </a:p>
          <a:p>
            <a:pPr>
              <a:buClr>
                <a:srgbClr val="FFFFFF"/>
              </a:buClr>
            </a:pPr>
            <a:r>
              <a:rPr lang="en-US" sz="2800">
                <a:ea typeface="Calibri"/>
                <a:cs typeface="Calibri"/>
              </a:rPr>
              <a:t>PoE (Power over Ethernet)</a:t>
            </a:r>
          </a:p>
          <a:p>
            <a:pPr>
              <a:buClr>
                <a:srgbClr val="FFFFFF"/>
              </a:buClr>
            </a:pPr>
            <a:r>
              <a:rPr lang="en-US" sz="2800">
                <a:ea typeface="Calibri"/>
                <a:cs typeface="Calibri"/>
              </a:rPr>
              <a:t>Logitech Media Server (LMS)</a:t>
            </a:r>
          </a:p>
          <a:p>
            <a:pPr>
              <a:buClr>
                <a:srgbClr val="FFFFFF"/>
              </a:buClr>
            </a:pPr>
            <a:r>
              <a:rPr lang="en-US" sz="2800">
                <a:ea typeface="Calibri"/>
                <a:cs typeface="Calibri"/>
              </a:rPr>
              <a:t>IoT Smart Home Kit </a:t>
            </a:r>
          </a:p>
          <a:p>
            <a:pPr>
              <a:buClr>
                <a:srgbClr val="FFFFFF"/>
              </a:buClr>
            </a:pPr>
            <a:r>
              <a:rPr lang="en-US" sz="2800">
                <a:ea typeface="Calibri"/>
                <a:cs typeface="Calibri"/>
              </a:rPr>
              <a:t>Air Quality Sensor </a:t>
            </a:r>
          </a:p>
          <a:p>
            <a:pPr>
              <a:buClr>
                <a:srgbClr val="FFFFFF"/>
              </a:buClr>
            </a:pPr>
            <a:r>
              <a:rPr lang="en-US" sz="2800">
                <a:ea typeface="Calibri"/>
                <a:cs typeface="Calibri"/>
              </a:rPr>
              <a:t>Portable C02 Monitor</a:t>
            </a:r>
          </a:p>
          <a:p>
            <a:pPr>
              <a:buClr>
                <a:srgbClr val="FFFFFF"/>
              </a:buClr>
            </a:pPr>
            <a:r>
              <a:rPr lang="en-US" sz="2800" err="1">
                <a:ea typeface="Calibri"/>
                <a:cs typeface="Calibri"/>
              </a:rPr>
              <a:t>Octoprint</a:t>
            </a:r>
            <a:r>
              <a:rPr lang="en-US" sz="2800">
                <a:ea typeface="Calibri"/>
                <a:cs typeface="Calibri"/>
              </a:rPr>
              <a:t> (3D print monitoring)</a:t>
            </a:r>
          </a:p>
          <a:p>
            <a:pPr>
              <a:buClr>
                <a:srgbClr val="FFFFFF"/>
              </a:buClr>
            </a:pPr>
            <a:endParaRPr lang="en-US" sz="2800">
              <a:ea typeface="Calibri"/>
              <a:cs typeface="Calibri"/>
            </a:endParaRPr>
          </a:p>
        </p:txBody>
      </p:sp>
      <p:sp>
        <p:nvSpPr>
          <p:cNvPr id="4" name="Content Placeholder 3">
            <a:extLst>
              <a:ext uri="{FF2B5EF4-FFF2-40B4-BE49-F238E27FC236}">
                <a16:creationId xmlns:a16="http://schemas.microsoft.com/office/drawing/2014/main" id="{DABCFFD7-56A0-1DC7-6321-C4C95A35B71A}"/>
              </a:ext>
            </a:extLst>
          </p:cNvPr>
          <p:cNvSpPr>
            <a:spLocks noGrp="1"/>
          </p:cNvSpPr>
          <p:nvPr>
            <p:ph sz="half" idx="2"/>
          </p:nvPr>
        </p:nvSpPr>
        <p:spPr/>
        <p:txBody>
          <a:bodyPr>
            <a:normAutofit fontScale="92500" lnSpcReduction="10000"/>
          </a:bodyPr>
          <a:lstStyle/>
          <a:p>
            <a:r>
              <a:rPr lang="en-US" sz="2800">
                <a:ea typeface="Calibri"/>
                <a:cs typeface="Calibri"/>
              </a:rPr>
              <a:t>Magic Mirror</a:t>
            </a:r>
          </a:p>
          <a:p>
            <a:pPr>
              <a:buClr>
                <a:srgbClr val="FFFFFF"/>
              </a:buClr>
            </a:pPr>
            <a:r>
              <a:rPr lang="en-US" sz="2800">
                <a:ea typeface="Calibri"/>
                <a:cs typeface="Calibri"/>
              </a:rPr>
              <a:t>Home Server</a:t>
            </a:r>
          </a:p>
          <a:p>
            <a:pPr>
              <a:buClr>
                <a:srgbClr val="FFFFFF"/>
              </a:buClr>
            </a:pPr>
            <a:r>
              <a:rPr lang="en-US" sz="2800">
                <a:ea typeface="Calibri"/>
                <a:cs typeface="Calibri"/>
              </a:rPr>
              <a:t>Virtualization for your Server</a:t>
            </a:r>
          </a:p>
          <a:p>
            <a:pPr>
              <a:buClr>
                <a:srgbClr val="FFFFFF"/>
              </a:buClr>
            </a:pPr>
            <a:r>
              <a:rPr lang="en-US" sz="2800">
                <a:ea typeface="Calibri"/>
                <a:cs typeface="Calibri"/>
              </a:rPr>
              <a:t>CCTV (Video cameras)</a:t>
            </a:r>
          </a:p>
          <a:p>
            <a:pPr>
              <a:buClr>
                <a:srgbClr val="FFFFFF"/>
              </a:buClr>
            </a:pPr>
            <a:r>
              <a:rPr lang="en-US" sz="2800">
                <a:ea typeface="Calibri"/>
                <a:cs typeface="Calibri"/>
              </a:rPr>
              <a:t>Home Assistant</a:t>
            </a:r>
          </a:p>
          <a:p>
            <a:pPr>
              <a:buClr>
                <a:srgbClr val="FFFFFF"/>
              </a:buClr>
            </a:pPr>
            <a:endParaRPr lang="en-US" sz="2800">
              <a:ea typeface="Calibri"/>
              <a:cs typeface="Calibri"/>
            </a:endParaRPr>
          </a:p>
        </p:txBody>
      </p:sp>
    </p:spTree>
    <p:extLst>
      <p:ext uri="{BB962C8B-B14F-4D97-AF65-F5344CB8AC3E}">
        <p14:creationId xmlns:p14="http://schemas.microsoft.com/office/powerpoint/2010/main" val="597078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1373E-9CBE-60C5-FAAB-52E9EFEF5097}"/>
              </a:ext>
            </a:extLst>
          </p:cNvPr>
          <p:cNvSpPr>
            <a:spLocks noGrp="1"/>
          </p:cNvSpPr>
          <p:nvPr>
            <p:ph type="title"/>
          </p:nvPr>
        </p:nvSpPr>
        <p:spPr/>
        <p:txBody>
          <a:bodyPr/>
          <a:lstStyle/>
          <a:p>
            <a:r>
              <a:rPr lang="en-US" dirty="0">
                <a:ea typeface="Calibri Light"/>
                <a:cs typeface="Calibri Light"/>
              </a:rPr>
              <a:t>How each writeup is structured</a:t>
            </a:r>
            <a:endParaRPr lang="en-US" dirty="0"/>
          </a:p>
        </p:txBody>
      </p:sp>
      <p:sp>
        <p:nvSpPr>
          <p:cNvPr id="3" name="Content Placeholder 2">
            <a:extLst>
              <a:ext uri="{FF2B5EF4-FFF2-40B4-BE49-F238E27FC236}">
                <a16:creationId xmlns:a16="http://schemas.microsoft.com/office/drawing/2014/main" id="{4FE99217-E8C1-0B6B-C8C4-CCE982AF1AF8}"/>
              </a:ext>
            </a:extLst>
          </p:cNvPr>
          <p:cNvSpPr>
            <a:spLocks noGrp="1"/>
          </p:cNvSpPr>
          <p:nvPr>
            <p:ph idx="1"/>
          </p:nvPr>
        </p:nvSpPr>
        <p:spPr>
          <a:xfrm>
            <a:off x="5616389" y="1756585"/>
            <a:ext cx="5200837" cy="4034615"/>
          </a:xfrm>
        </p:spPr>
        <p:txBody>
          <a:bodyPr/>
          <a:lstStyle/>
          <a:p>
            <a:r>
              <a:rPr lang="en-US" dirty="0">
                <a:ea typeface="Calibri"/>
                <a:cs typeface="Calibri"/>
              </a:rPr>
              <a:t>Each write up has a section for ratings, covers difficulty, cost, and skills needed</a:t>
            </a:r>
          </a:p>
          <a:p>
            <a:pPr>
              <a:buClr>
                <a:srgbClr val="FFFFFF"/>
              </a:buClr>
            </a:pPr>
            <a:r>
              <a:rPr lang="en-US" dirty="0">
                <a:ea typeface="Calibri"/>
                <a:cs typeface="Calibri"/>
              </a:rPr>
              <a:t>If there is a skill I have OER (Open Educational Resources) for, that is linked as well</a:t>
            </a:r>
          </a:p>
          <a:p>
            <a:pPr>
              <a:buClr>
                <a:srgbClr val="FFFFFF"/>
              </a:buClr>
            </a:pPr>
            <a:r>
              <a:rPr lang="en-US" dirty="0">
                <a:ea typeface="Calibri"/>
                <a:cs typeface="Calibri"/>
              </a:rPr>
              <a:t>Each section has a writeup with descriptions, troubleshooting, suggestions, and how I completed the project</a:t>
            </a:r>
          </a:p>
          <a:p>
            <a:pPr>
              <a:buClr>
                <a:srgbClr val="FFFFFF"/>
              </a:buClr>
            </a:pPr>
            <a:r>
              <a:rPr lang="en-US" dirty="0">
                <a:ea typeface="Calibri"/>
                <a:cs typeface="Calibri"/>
              </a:rPr>
              <a:t>At the end there is a table with a cost breakdown including links to the supplies I bought. Or would buy if I needed to restock</a:t>
            </a:r>
          </a:p>
        </p:txBody>
      </p:sp>
      <p:pic>
        <p:nvPicPr>
          <p:cNvPr id="4" name="Picture 3" descr="Documentation is for losers - Memes for ...">
            <a:extLst>
              <a:ext uri="{FF2B5EF4-FFF2-40B4-BE49-F238E27FC236}">
                <a16:creationId xmlns:a16="http://schemas.microsoft.com/office/drawing/2014/main" id="{C143D867-A143-A95F-7D40-69027255B9FF}"/>
              </a:ext>
            </a:extLst>
          </p:cNvPr>
          <p:cNvPicPr>
            <a:picLocks noChangeAspect="1"/>
          </p:cNvPicPr>
          <p:nvPr/>
        </p:nvPicPr>
        <p:blipFill>
          <a:blip r:embed="rId2"/>
          <a:stretch>
            <a:fillRect/>
          </a:stretch>
        </p:blipFill>
        <p:spPr>
          <a:xfrm>
            <a:off x="1193147" y="2287401"/>
            <a:ext cx="4238625" cy="2964516"/>
          </a:xfrm>
          <a:prstGeom prst="rect">
            <a:avLst/>
          </a:prstGeom>
        </p:spPr>
      </p:pic>
    </p:spTree>
    <p:extLst>
      <p:ext uri="{BB962C8B-B14F-4D97-AF65-F5344CB8AC3E}">
        <p14:creationId xmlns:p14="http://schemas.microsoft.com/office/powerpoint/2010/main" val="481766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9ADE8-E46D-849C-9A63-79FCF3F3839E}"/>
              </a:ext>
            </a:extLst>
          </p:cNvPr>
          <p:cNvSpPr>
            <a:spLocks noGrp="1"/>
          </p:cNvSpPr>
          <p:nvPr>
            <p:ph type="title"/>
          </p:nvPr>
        </p:nvSpPr>
        <p:spPr/>
        <p:txBody>
          <a:bodyPr/>
          <a:lstStyle/>
          <a:p>
            <a:r>
              <a:rPr lang="en-US" dirty="0">
                <a:ea typeface="Calibri Light"/>
                <a:cs typeface="Calibri Light"/>
              </a:rPr>
              <a:t>IOT smart home kit</a:t>
            </a:r>
          </a:p>
        </p:txBody>
      </p:sp>
      <p:sp>
        <p:nvSpPr>
          <p:cNvPr id="3" name="Content Placeholder 2">
            <a:extLst>
              <a:ext uri="{FF2B5EF4-FFF2-40B4-BE49-F238E27FC236}">
                <a16:creationId xmlns:a16="http://schemas.microsoft.com/office/drawing/2014/main" id="{848C6012-F5F9-E791-44C1-452025B8E753}"/>
              </a:ext>
            </a:extLst>
          </p:cNvPr>
          <p:cNvSpPr>
            <a:spLocks noGrp="1"/>
          </p:cNvSpPr>
          <p:nvPr>
            <p:ph idx="1"/>
          </p:nvPr>
        </p:nvSpPr>
        <p:spPr>
          <a:xfrm>
            <a:off x="685801" y="1908985"/>
            <a:ext cx="5756649" cy="3882215"/>
          </a:xfrm>
        </p:spPr>
        <p:txBody>
          <a:bodyPr/>
          <a:lstStyle/>
          <a:p>
            <a:r>
              <a:rPr lang="en-US" dirty="0">
                <a:ea typeface="Calibri"/>
                <a:cs typeface="Calibri"/>
              </a:rPr>
              <a:t>This project is a kit with everything you need to try several types of IoT devices</a:t>
            </a:r>
          </a:p>
          <a:p>
            <a:pPr>
              <a:buClr>
                <a:srgbClr val="FFFFFF"/>
              </a:buClr>
            </a:pPr>
            <a:r>
              <a:rPr lang="en-US" dirty="0">
                <a:ea typeface="Calibri"/>
                <a:cs typeface="Calibri"/>
              </a:rPr>
              <a:t>This kit is designed as a tutorial, if you have little or no experience you can still use this kit</a:t>
            </a:r>
          </a:p>
          <a:p>
            <a:pPr>
              <a:buClr>
                <a:srgbClr val="FFFFFF"/>
              </a:buClr>
            </a:pPr>
            <a:r>
              <a:rPr lang="en-US" dirty="0">
                <a:ea typeface="Calibri"/>
                <a:cs typeface="Calibri"/>
              </a:rPr>
              <a:t>There is a complete walkthrough of how to put together the kit, download and install the software needed, and experiments to try to build your confidence</a:t>
            </a:r>
          </a:p>
          <a:p>
            <a:pPr>
              <a:buClr>
                <a:srgbClr val="FFFFFF"/>
              </a:buClr>
            </a:pPr>
            <a:r>
              <a:rPr lang="en-US" dirty="0">
                <a:ea typeface="Calibri"/>
                <a:cs typeface="Calibri"/>
              </a:rPr>
              <a:t>If you can plug in a cord and install a program on your computer you can build and play with this kit</a:t>
            </a:r>
          </a:p>
        </p:txBody>
      </p:sp>
      <p:pic>
        <p:nvPicPr>
          <p:cNvPr id="5" name="Picture 4" descr="Keyestudio Smart Home IOT Kit With PLUS ...">
            <a:extLst>
              <a:ext uri="{FF2B5EF4-FFF2-40B4-BE49-F238E27FC236}">
                <a16:creationId xmlns:a16="http://schemas.microsoft.com/office/drawing/2014/main" id="{3BAF5210-7808-34D6-29EA-A57FDF0DA36B}"/>
              </a:ext>
            </a:extLst>
          </p:cNvPr>
          <p:cNvPicPr>
            <a:picLocks noChangeAspect="1"/>
          </p:cNvPicPr>
          <p:nvPr/>
        </p:nvPicPr>
        <p:blipFill>
          <a:blip r:embed="rId2"/>
          <a:stretch>
            <a:fillRect/>
          </a:stretch>
        </p:blipFill>
        <p:spPr>
          <a:xfrm>
            <a:off x="6440861" y="1711979"/>
            <a:ext cx="3936067" cy="3900208"/>
          </a:xfrm>
          <a:prstGeom prst="rect">
            <a:avLst/>
          </a:prstGeom>
        </p:spPr>
      </p:pic>
    </p:spTree>
    <p:extLst>
      <p:ext uri="{BB962C8B-B14F-4D97-AF65-F5344CB8AC3E}">
        <p14:creationId xmlns:p14="http://schemas.microsoft.com/office/powerpoint/2010/main" val="1470790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BB68D-A9CA-92A3-C44D-81FBD2555521}"/>
              </a:ext>
            </a:extLst>
          </p:cNvPr>
          <p:cNvSpPr>
            <a:spLocks noGrp="1"/>
          </p:cNvSpPr>
          <p:nvPr>
            <p:ph type="title"/>
          </p:nvPr>
        </p:nvSpPr>
        <p:spPr/>
        <p:txBody>
          <a:bodyPr/>
          <a:lstStyle/>
          <a:p>
            <a:r>
              <a:rPr lang="en-US" dirty="0">
                <a:ea typeface="Calibri Light"/>
                <a:cs typeface="Calibri Light"/>
              </a:rPr>
              <a:t>Magic mirror</a:t>
            </a:r>
            <a:endParaRPr lang="en-US" dirty="0"/>
          </a:p>
        </p:txBody>
      </p:sp>
      <p:sp>
        <p:nvSpPr>
          <p:cNvPr id="3" name="Content Placeholder 2">
            <a:extLst>
              <a:ext uri="{FF2B5EF4-FFF2-40B4-BE49-F238E27FC236}">
                <a16:creationId xmlns:a16="http://schemas.microsoft.com/office/drawing/2014/main" id="{83969A40-B176-9CF1-C0B1-ACB987AF2945}"/>
              </a:ext>
            </a:extLst>
          </p:cNvPr>
          <p:cNvSpPr>
            <a:spLocks noGrp="1"/>
          </p:cNvSpPr>
          <p:nvPr>
            <p:ph idx="1"/>
          </p:nvPr>
        </p:nvSpPr>
        <p:spPr>
          <a:xfrm>
            <a:off x="685801" y="2115173"/>
            <a:ext cx="6455896" cy="3676027"/>
          </a:xfrm>
        </p:spPr>
        <p:txBody>
          <a:bodyPr/>
          <a:lstStyle/>
          <a:p>
            <a:r>
              <a:rPr lang="en-US" dirty="0">
                <a:ea typeface="Calibri"/>
                <a:cs typeface="Calibri"/>
              </a:rPr>
              <a:t>This project has a very robust community</a:t>
            </a:r>
          </a:p>
          <a:p>
            <a:pPr>
              <a:buClr>
                <a:srgbClr val="FFFFFF"/>
              </a:buClr>
            </a:pPr>
            <a:r>
              <a:rPr lang="en-US" dirty="0">
                <a:ea typeface="Calibri"/>
                <a:cs typeface="Calibri"/>
              </a:rPr>
              <a:t>There are forums, videos, and a whole bunch of people working on this project, and working to make it accessible to everyone</a:t>
            </a:r>
          </a:p>
          <a:p>
            <a:pPr>
              <a:buClr>
                <a:srgbClr val="FFFFFF"/>
              </a:buClr>
            </a:pPr>
            <a:r>
              <a:rPr lang="en-US" dirty="0">
                <a:ea typeface="Calibri"/>
                <a:cs typeface="Calibri"/>
              </a:rPr>
              <a:t>This project can be as simple or complex as you want, and you can add more as you become more comfortable</a:t>
            </a:r>
          </a:p>
          <a:p>
            <a:pPr>
              <a:buClr>
                <a:srgbClr val="FFFFFF"/>
              </a:buClr>
            </a:pPr>
            <a:r>
              <a:rPr lang="en-US" dirty="0">
                <a:ea typeface="Calibri"/>
                <a:cs typeface="Calibri"/>
              </a:rPr>
              <a:t>You could use an old tablet for this project if you wanted to, or a Raspberry Pi</a:t>
            </a:r>
          </a:p>
          <a:p>
            <a:pPr>
              <a:buClr>
                <a:srgbClr val="FFFFFF"/>
              </a:buClr>
            </a:pPr>
            <a:r>
              <a:rPr lang="en-US" dirty="0">
                <a:ea typeface="Calibri"/>
                <a:cs typeface="Calibri"/>
              </a:rPr>
              <a:t>This project has the potential to be totally customizable to what you want it to be, while staying accessible to almost anyone, children under 12 should have parental supervision for the glue and frame.  Getting glue out of hair is not fun. </a:t>
            </a:r>
          </a:p>
        </p:txBody>
      </p:sp>
      <p:pic>
        <p:nvPicPr>
          <p:cNvPr id="4" name="Picture 3" descr="A mirror with a screen and plants in the background&#10;&#10;Description automatically generated">
            <a:extLst>
              <a:ext uri="{FF2B5EF4-FFF2-40B4-BE49-F238E27FC236}">
                <a16:creationId xmlns:a16="http://schemas.microsoft.com/office/drawing/2014/main" id="{E37424DC-F510-995E-D0C7-7F185774EB87}"/>
              </a:ext>
            </a:extLst>
          </p:cNvPr>
          <p:cNvPicPr>
            <a:picLocks noChangeAspect="1"/>
          </p:cNvPicPr>
          <p:nvPr/>
        </p:nvPicPr>
        <p:blipFill>
          <a:blip r:embed="rId2"/>
          <a:srcRect l="48718" t="3125" r="3141" b="1562"/>
          <a:stretch/>
        </p:blipFill>
        <p:spPr>
          <a:xfrm>
            <a:off x="7562075" y="1478987"/>
            <a:ext cx="3256983" cy="4314846"/>
          </a:xfrm>
          <a:prstGeom prst="rect">
            <a:avLst/>
          </a:prstGeom>
        </p:spPr>
      </p:pic>
      <p:sp>
        <p:nvSpPr>
          <p:cNvPr id="5" name="TextBox 4">
            <a:extLst>
              <a:ext uri="{FF2B5EF4-FFF2-40B4-BE49-F238E27FC236}">
                <a16:creationId xmlns:a16="http://schemas.microsoft.com/office/drawing/2014/main" id="{BFFD7E0A-8CAD-2886-897E-B1DA6C41A20E}"/>
              </a:ext>
            </a:extLst>
          </p:cNvPr>
          <p:cNvSpPr txBox="1"/>
          <p:nvPr/>
        </p:nvSpPr>
        <p:spPr>
          <a:xfrm>
            <a:off x="7673788" y="6024281"/>
            <a:ext cx="30480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ea typeface="+mn-lt"/>
                <a:cs typeface="+mn-lt"/>
              </a:rPr>
              <a:t>https://www.raspberrypi.com/tutorials/how-to-build-a-super-slim-smart-mirror/</a:t>
            </a:r>
            <a:endParaRPr lang="en-US" dirty="0"/>
          </a:p>
        </p:txBody>
      </p:sp>
    </p:spTree>
    <p:extLst>
      <p:ext uri="{BB962C8B-B14F-4D97-AF65-F5344CB8AC3E}">
        <p14:creationId xmlns:p14="http://schemas.microsoft.com/office/powerpoint/2010/main" val="1920167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28468-08D3-3CB6-3190-7056182699DA}"/>
              </a:ext>
            </a:extLst>
          </p:cNvPr>
          <p:cNvSpPr>
            <a:spLocks noGrp="1"/>
          </p:cNvSpPr>
          <p:nvPr>
            <p:ph type="title"/>
          </p:nvPr>
        </p:nvSpPr>
        <p:spPr/>
        <p:txBody>
          <a:bodyPr/>
          <a:lstStyle/>
          <a:p>
            <a:r>
              <a:rPr lang="en-US" dirty="0" err="1">
                <a:ea typeface="Calibri Light"/>
                <a:cs typeface="Calibri Light"/>
              </a:rPr>
              <a:t>cctv</a:t>
            </a:r>
            <a:endParaRPr lang="en-US" dirty="0" err="1"/>
          </a:p>
        </p:txBody>
      </p:sp>
      <p:sp>
        <p:nvSpPr>
          <p:cNvPr id="3" name="Content Placeholder 2">
            <a:extLst>
              <a:ext uri="{FF2B5EF4-FFF2-40B4-BE49-F238E27FC236}">
                <a16:creationId xmlns:a16="http://schemas.microsoft.com/office/drawing/2014/main" id="{BEDD0BD6-13FC-279C-BC59-921B77CD93A4}"/>
              </a:ext>
            </a:extLst>
          </p:cNvPr>
          <p:cNvSpPr>
            <a:spLocks noGrp="1"/>
          </p:cNvSpPr>
          <p:nvPr>
            <p:ph idx="1"/>
          </p:nvPr>
        </p:nvSpPr>
        <p:spPr>
          <a:xfrm>
            <a:off x="4092389" y="1908985"/>
            <a:ext cx="6724837" cy="3882215"/>
          </a:xfrm>
        </p:spPr>
        <p:txBody>
          <a:bodyPr/>
          <a:lstStyle/>
          <a:p>
            <a:r>
              <a:rPr lang="en-US" dirty="0">
                <a:ea typeface="Calibri"/>
                <a:cs typeface="Calibri"/>
              </a:rPr>
              <a:t>Adding secure cameras to your home can be very straightforward, and there are 2 ways to set up these cameras for monitoring</a:t>
            </a:r>
          </a:p>
          <a:p>
            <a:pPr>
              <a:buClr>
                <a:srgbClr val="FFFFFF"/>
              </a:buClr>
            </a:pPr>
            <a:r>
              <a:rPr lang="en-US" dirty="0">
                <a:ea typeface="Calibri"/>
                <a:cs typeface="Calibri"/>
              </a:rPr>
              <a:t>You can either set up the first system, </a:t>
            </a:r>
            <a:r>
              <a:rPr lang="en-US" dirty="0" err="1">
                <a:ea typeface="Calibri"/>
                <a:cs typeface="Calibri"/>
              </a:rPr>
              <a:t>ZoneMinder</a:t>
            </a:r>
            <a:r>
              <a:rPr lang="en-US" dirty="0">
                <a:ea typeface="Calibri"/>
                <a:cs typeface="Calibri"/>
              </a:rPr>
              <a:t>, on any old computer or start working on a home server.</a:t>
            </a:r>
          </a:p>
          <a:p>
            <a:pPr>
              <a:buClr>
                <a:srgbClr val="FFFFFF"/>
              </a:buClr>
            </a:pPr>
            <a:r>
              <a:rPr lang="en-US" dirty="0">
                <a:ea typeface="Calibri"/>
                <a:cs typeface="Calibri"/>
              </a:rPr>
              <a:t>Securing cameras can be as simple as making sure to use ones that aren't vulnerable by default, and to practice good security hygiene such as good passwords.</a:t>
            </a:r>
          </a:p>
          <a:p>
            <a:pPr>
              <a:buClr>
                <a:srgbClr val="FFFFFF"/>
              </a:buClr>
            </a:pPr>
            <a:r>
              <a:rPr lang="en-US" dirty="0">
                <a:ea typeface="Calibri"/>
                <a:cs typeface="Calibri"/>
              </a:rPr>
              <a:t>The safest way to use cameras in your home is to set them up on their own network.  Most modern routers can do a second Wi-Fi.  Or you could setup a PoE system (one of my other projects)</a:t>
            </a:r>
          </a:p>
        </p:txBody>
      </p:sp>
      <p:pic>
        <p:nvPicPr>
          <p:cNvPr id="4" name="Picture 3" descr="Several cameras on a wall&#10;&#10;Description automatically generated">
            <a:extLst>
              <a:ext uri="{FF2B5EF4-FFF2-40B4-BE49-F238E27FC236}">
                <a16:creationId xmlns:a16="http://schemas.microsoft.com/office/drawing/2014/main" id="{5DB79023-5585-F87C-30F9-ECF26F64C79D}"/>
              </a:ext>
            </a:extLst>
          </p:cNvPr>
          <p:cNvPicPr>
            <a:picLocks noChangeAspect="1"/>
          </p:cNvPicPr>
          <p:nvPr/>
        </p:nvPicPr>
        <p:blipFill>
          <a:blip r:embed="rId2"/>
          <a:srcRect l="29057" t="8627" r="-524" b="18503"/>
          <a:stretch/>
        </p:blipFill>
        <p:spPr>
          <a:xfrm>
            <a:off x="175172" y="2458111"/>
            <a:ext cx="3924390" cy="2789429"/>
          </a:xfrm>
          <a:prstGeom prst="rect">
            <a:avLst/>
          </a:prstGeom>
        </p:spPr>
      </p:pic>
    </p:spTree>
    <p:extLst>
      <p:ext uri="{BB962C8B-B14F-4D97-AF65-F5344CB8AC3E}">
        <p14:creationId xmlns:p14="http://schemas.microsoft.com/office/powerpoint/2010/main" val="3348427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ABE6A-1564-F334-996A-8E1C9B099051}"/>
              </a:ext>
            </a:extLst>
          </p:cNvPr>
          <p:cNvSpPr>
            <a:spLocks noGrp="1"/>
          </p:cNvSpPr>
          <p:nvPr>
            <p:ph type="title"/>
          </p:nvPr>
        </p:nvSpPr>
        <p:spPr/>
        <p:txBody>
          <a:bodyPr/>
          <a:lstStyle/>
          <a:p>
            <a:r>
              <a:rPr lang="en-US" dirty="0">
                <a:ea typeface="Calibri Light"/>
                <a:cs typeface="Calibri Light"/>
              </a:rPr>
              <a:t>Power over ethernet (</a:t>
            </a:r>
            <a:r>
              <a:rPr lang="en-US" dirty="0" err="1">
                <a:ea typeface="Calibri Light"/>
                <a:cs typeface="Calibri Light"/>
              </a:rPr>
              <a:t>poe</a:t>
            </a:r>
            <a:r>
              <a:rPr lang="en-US" dirty="0">
                <a:ea typeface="Calibri Light"/>
                <a:cs typeface="Calibri Light"/>
              </a:rPr>
              <a:t>)</a:t>
            </a:r>
            <a:endParaRPr lang="en-US" dirty="0"/>
          </a:p>
        </p:txBody>
      </p:sp>
      <p:sp>
        <p:nvSpPr>
          <p:cNvPr id="3" name="Content Placeholder 2">
            <a:extLst>
              <a:ext uri="{FF2B5EF4-FFF2-40B4-BE49-F238E27FC236}">
                <a16:creationId xmlns:a16="http://schemas.microsoft.com/office/drawing/2014/main" id="{F6E05E92-CE19-CF28-59EA-B4F548D58219}"/>
              </a:ext>
            </a:extLst>
          </p:cNvPr>
          <p:cNvSpPr>
            <a:spLocks noGrp="1"/>
          </p:cNvSpPr>
          <p:nvPr>
            <p:ph idx="1"/>
          </p:nvPr>
        </p:nvSpPr>
        <p:spPr>
          <a:xfrm>
            <a:off x="4083425" y="1900020"/>
            <a:ext cx="7424084" cy="3667062"/>
          </a:xfrm>
        </p:spPr>
        <p:txBody>
          <a:bodyPr>
            <a:normAutofit lnSpcReduction="10000"/>
          </a:bodyPr>
          <a:lstStyle/>
          <a:p>
            <a:r>
              <a:rPr lang="en-US" dirty="0">
                <a:ea typeface="Calibri"/>
                <a:cs typeface="Calibri"/>
              </a:rPr>
              <a:t>This sounds scarier than it is.  Really.</a:t>
            </a:r>
          </a:p>
          <a:p>
            <a:pPr>
              <a:buClr>
                <a:srgbClr val="FFFFFF"/>
              </a:buClr>
            </a:pPr>
            <a:r>
              <a:rPr lang="en-US" dirty="0">
                <a:ea typeface="Calibri"/>
                <a:cs typeface="Calibri"/>
              </a:rPr>
              <a:t>You can either learn to make your own cables and save some money, or buy them.</a:t>
            </a:r>
          </a:p>
          <a:p>
            <a:pPr>
              <a:buClr>
                <a:srgbClr val="FFFFFF"/>
              </a:buClr>
            </a:pPr>
            <a:r>
              <a:rPr lang="en-US" dirty="0">
                <a:ea typeface="Calibri"/>
                <a:cs typeface="Calibri"/>
              </a:rPr>
              <a:t>Then you pick a special kind of technology to plug them into.</a:t>
            </a:r>
          </a:p>
          <a:p>
            <a:pPr>
              <a:buClr>
                <a:srgbClr val="FFFFFF"/>
              </a:buClr>
            </a:pPr>
            <a:r>
              <a:rPr lang="en-US" dirty="0">
                <a:ea typeface="Calibri"/>
                <a:cs typeface="Calibri"/>
              </a:rPr>
              <a:t>Yes really, if you can plug in a cable and hit a "buy now" button you can do this</a:t>
            </a:r>
          </a:p>
          <a:p>
            <a:pPr>
              <a:buClr>
                <a:srgbClr val="FFFFFF"/>
              </a:buClr>
            </a:pPr>
            <a:r>
              <a:rPr lang="en-US" dirty="0">
                <a:ea typeface="Calibri"/>
                <a:cs typeface="Calibri"/>
              </a:rPr>
              <a:t>You can also make it even better by running the cables in your home either through walls or protected on the floors.  </a:t>
            </a:r>
          </a:p>
          <a:p>
            <a:pPr>
              <a:buClr>
                <a:srgbClr val="FFFFFF"/>
              </a:buClr>
            </a:pPr>
            <a:r>
              <a:rPr lang="en-US" dirty="0">
                <a:ea typeface="Calibri"/>
                <a:cs typeface="Calibri"/>
              </a:rPr>
              <a:t>Cameras can also be used outside if you buy the right ones and then you have the ability to watch birds and animals.  If you aren't old enough to be hit by the birdwatching bug.  It's coming. No, really. </a:t>
            </a:r>
          </a:p>
        </p:txBody>
      </p:sp>
      <p:pic>
        <p:nvPicPr>
          <p:cNvPr id="4" name="Picture 3" descr="A close up of a blue light&#10;&#10;Description automatically generated">
            <a:extLst>
              <a:ext uri="{FF2B5EF4-FFF2-40B4-BE49-F238E27FC236}">
                <a16:creationId xmlns:a16="http://schemas.microsoft.com/office/drawing/2014/main" id="{E5ABCE44-3B0D-E248-739F-6335C7BA43E1}"/>
              </a:ext>
            </a:extLst>
          </p:cNvPr>
          <p:cNvPicPr>
            <a:picLocks noChangeAspect="1"/>
          </p:cNvPicPr>
          <p:nvPr/>
        </p:nvPicPr>
        <p:blipFill>
          <a:blip r:embed="rId2"/>
          <a:stretch>
            <a:fillRect/>
          </a:stretch>
        </p:blipFill>
        <p:spPr>
          <a:xfrm>
            <a:off x="600866" y="2563905"/>
            <a:ext cx="3477845" cy="2339789"/>
          </a:xfrm>
          <a:prstGeom prst="rect">
            <a:avLst/>
          </a:prstGeom>
        </p:spPr>
      </p:pic>
    </p:spTree>
    <p:extLst>
      <p:ext uri="{BB962C8B-B14F-4D97-AF65-F5344CB8AC3E}">
        <p14:creationId xmlns:p14="http://schemas.microsoft.com/office/powerpoint/2010/main" val="32997506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17</Slides>
  <Notes>0</Notes>
  <HiddenSlides>0</HiddenSlide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Celestial</vt:lpstr>
      <vt:lpstr>Internet of things and security</vt:lpstr>
      <vt:lpstr>What is the Internet of things (iot)</vt:lpstr>
      <vt:lpstr>Why security is needed for IOt</vt:lpstr>
      <vt:lpstr>My Sabbatical Projects  </vt:lpstr>
      <vt:lpstr>How each writeup is structured</vt:lpstr>
      <vt:lpstr>IOT smart home kit</vt:lpstr>
      <vt:lpstr>Magic mirror</vt:lpstr>
      <vt:lpstr>cctv</vt:lpstr>
      <vt:lpstr>Power over ethernet (poe)</vt:lpstr>
      <vt:lpstr>Home server and virtualization</vt:lpstr>
      <vt:lpstr>Octoprint (3d printer manager)</vt:lpstr>
      <vt:lpstr>Air quality sensor</vt:lpstr>
      <vt:lpstr>Portable co2 monitor</vt:lpstr>
      <vt:lpstr>Home assistant</vt:lpstr>
      <vt:lpstr>Logitech media server (lms)</vt:lpstr>
      <vt:lpstr>How to figure out if you can secure your devices</vt:lpstr>
      <vt:lpstr>Want to learn more?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421</cp:revision>
  <dcterms:created xsi:type="dcterms:W3CDTF">2024-04-18T13:24:59Z</dcterms:created>
  <dcterms:modified xsi:type="dcterms:W3CDTF">2024-10-09T13:36:09Z</dcterms:modified>
</cp:coreProperties>
</file>